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sldIdLst>
    <p:sldId id="256" r:id="rId2"/>
    <p:sldId id="257" r:id="rId3"/>
    <p:sldId id="259" r:id="rId4"/>
    <p:sldId id="258" r:id="rId5"/>
    <p:sldId id="280" r:id="rId6"/>
    <p:sldId id="279" r:id="rId7"/>
    <p:sldId id="260" r:id="rId8"/>
    <p:sldId id="262" r:id="rId9"/>
    <p:sldId id="264" r:id="rId10"/>
    <p:sldId id="265" r:id="rId11"/>
    <p:sldId id="271" r:id="rId12"/>
    <p:sldId id="272" r:id="rId13"/>
    <p:sldId id="281" r:id="rId14"/>
    <p:sldId id="282" r:id="rId15"/>
    <p:sldId id="283" r:id="rId16"/>
    <p:sldId id="284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>
      <p:cViewPr>
        <p:scale>
          <a:sx n="118" d="100"/>
          <a:sy n="118" d="100"/>
        </p:scale>
        <p:origin x="-2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9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17066" y="2719946"/>
            <a:ext cx="5434330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7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3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5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2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0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1808472"/>
            <a:ext cx="6781799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школьной неуспеваемости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ее преодоления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7000" y="5321680"/>
            <a:ext cx="4875656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marR="57531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Дембинская Н. В., заместитель директора по ВР, педагог-психолог</a:t>
            </a:r>
          </a:p>
          <a:p>
            <a:pPr marL="518159" marR="57531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МБОУ «СОШ №131 г. Челябинска»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3067" y="190588"/>
            <a:ext cx="5513705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marR="616585">
              <a:lnSpc>
                <a:spcPct val="99000"/>
              </a:lnSpc>
              <a:spcBef>
                <a:spcPts val="315"/>
              </a:spcBef>
            </a:pPr>
            <a:r>
              <a:rPr sz="2000" dirty="0"/>
              <a:t>3</a:t>
            </a:r>
            <a:r>
              <a:rPr sz="2000" spc="-45" dirty="0"/>
              <a:t> </a:t>
            </a:r>
            <a:r>
              <a:rPr sz="2000" dirty="0"/>
              <a:t>группа</a:t>
            </a:r>
            <a:r>
              <a:rPr sz="2000" b="0" dirty="0">
                <a:latin typeface="Times New Roman"/>
                <a:cs typeface="Times New Roman"/>
              </a:rPr>
              <a:t>.</a:t>
            </a:r>
            <a:r>
              <a:rPr sz="2000" b="0" spc="-8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</a:rPr>
              <a:t>Низкое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качество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мыслительной </a:t>
            </a:r>
            <a:r>
              <a:rPr sz="2000" dirty="0">
                <a:solidFill>
                  <a:srgbClr val="000000"/>
                </a:solidFill>
              </a:rPr>
              <a:t>деятельности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сочетается</a:t>
            </a:r>
            <a:r>
              <a:rPr sz="20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0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отрицательным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отношением</a:t>
            </a:r>
            <a:r>
              <a:rPr sz="2000" b="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000" b="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4297" y="1232153"/>
            <a:ext cx="457263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76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самая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сложная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группа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неуспевающих учеников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Конкретных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рекомендаций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такими </a:t>
            </a:r>
            <a:r>
              <a:rPr sz="1800" dirty="0">
                <a:latin typeface="Times New Roman"/>
                <a:cs typeface="Times New Roman"/>
              </a:rPr>
              <a:t>детьми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нет.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Прогноз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работы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такими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детьми </a:t>
            </a:r>
            <a:r>
              <a:rPr sz="1800" dirty="0">
                <a:latin typeface="Times New Roman"/>
                <a:cs typeface="Times New Roman"/>
              </a:rPr>
              <a:t>крайне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неопределенный:</a:t>
            </a:r>
            <a:endParaRPr sz="1800" dirty="0">
              <a:latin typeface="Times New Roman"/>
              <a:cs typeface="Times New Roman"/>
            </a:endParaRPr>
          </a:p>
          <a:p>
            <a:pPr marL="354965" indent="-342265" algn="just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низкий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уровень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развития</a:t>
            </a:r>
            <a:endParaRPr sz="1800" dirty="0">
              <a:latin typeface="Times New Roman"/>
              <a:cs typeface="Times New Roman"/>
            </a:endParaRPr>
          </a:p>
          <a:p>
            <a:pPr marL="299085" marR="12446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познавательной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сферы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этих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связан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педагогической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запущенностью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  <a:p>
            <a:pPr marL="299085" marR="53784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пробелами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знаниях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еще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можно </a:t>
            </a:r>
            <a:r>
              <a:rPr sz="1800" spc="-25" dirty="0">
                <a:latin typeface="Times New Roman"/>
                <a:cs typeface="Times New Roman"/>
              </a:rPr>
              <a:t>скорректировать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помощью </a:t>
            </a:r>
            <a:r>
              <a:rPr sz="1800" b="1" spc="-10" dirty="0">
                <a:latin typeface="Times New Roman"/>
                <a:cs typeface="Times New Roman"/>
              </a:rPr>
              <a:t>индивидуальных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коррекционно-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Times New Roman"/>
                <a:cs typeface="Times New Roman"/>
              </a:rPr>
              <a:t>развивающих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занятий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299085" marR="5384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	Если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низкий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уровень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развития познавательной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сферы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обусловлен </a:t>
            </a:r>
            <a:r>
              <a:rPr sz="1800" dirty="0">
                <a:latin typeface="Times New Roman"/>
                <a:cs typeface="Times New Roman"/>
              </a:rPr>
              <a:t>биологическими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факторами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(ППЦНС,</a:t>
            </a:r>
            <a:endParaRPr sz="1800" dirty="0">
              <a:latin typeface="Times New Roman"/>
              <a:cs typeface="Times New Roman"/>
            </a:endParaRPr>
          </a:p>
          <a:p>
            <a:pPr marL="299085" marR="10350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ММД,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ЗППР,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ЗПР),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чаще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остается </a:t>
            </a:r>
            <a:r>
              <a:rPr sz="1800" dirty="0">
                <a:latin typeface="Times New Roman"/>
                <a:cs typeface="Times New Roman"/>
              </a:rPr>
              <a:t>работать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лишь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над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тем,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ребенок</a:t>
            </a:r>
            <a:endParaRPr sz="1800" dirty="0">
              <a:latin typeface="Times New Roman"/>
              <a:cs typeface="Times New Roman"/>
            </a:endParaRPr>
          </a:p>
          <a:p>
            <a:pPr marL="299085" marR="1314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действительно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может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делать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упор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его </a:t>
            </a:r>
            <a:r>
              <a:rPr sz="1800" dirty="0">
                <a:latin typeface="Times New Roman"/>
                <a:cs typeface="Times New Roman"/>
              </a:rPr>
              <a:t>сильные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стороны.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6925" y="190627"/>
            <a:ext cx="4272280" cy="1631314"/>
          </a:xfrm>
          <a:prstGeom prst="rect">
            <a:avLst/>
          </a:prstGeom>
          <a:solidFill>
            <a:srgbClr val="FFF1CC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 marR="511809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Общим</a:t>
            </a:r>
            <a:r>
              <a:rPr sz="2000" b="1" spc="4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трёх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групп </a:t>
            </a:r>
            <a:r>
              <a:rPr sz="2000" dirty="0">
                <a:latin typeface="Times New Roman"/>
                <a:cs typeface="Times New Roman"/>
              </a:rPr>
              <a:t>выступает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нежелание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напрягать </a:t>
            </a:r>
            <a:r>
              <a:rPr sz="2000" b="1" dirty="0">
                <a:latin typeface="Times New Roman"/>
                <a:cs typeface="Times New Roman"/>
              </a:rPr>
              <a:t>свои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умственные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силы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ts val="2375"/>
              </a:lnSpc>
            </a:pPr>
            <a:r>
              <a:rPr sz="2000" spc="-10" dirty="0">
                <a:latin typeface="Times New Roman"/>
                <a:cs typeface="Times New Roman"/>
              </a:rPr>
              <a:t>отрицательное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отношение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более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ts val="2375"/>
              </a:lnSpc>
            </a:pPr>
            <a:r>
              <a:rPr sz="2000" dirty="0">
                <a:latin typeface="Times New Roman"/>
                <a:cs typeface="Times New Roman"/>
              </a:rPr>
              <a:t>сложным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методам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6912" y="5053346"/>
            <a:ext cx="4472305" cy="142667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2075" marR="80645" algn="ctr">
              <a:lnSpc>
                <a:spcPct val="114999"/>
              </a:lnSpc>
              <a:spcBef>
                <a:spcPts val="85"/>
              </a:spcBef>
            </a:pPr>
            <a:r>
              <a:rPr sz="2000" b="1" dirty="0">
                <a:latin typeface="Times New Roman"/>
                <a:cs typeface="Times New Roman"/>
              </a:rPr>
              <a:t>Каждой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группе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обучающихся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следует оказывать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дифференцированную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latin typeface="Times New Roman"/>
                <a:cs typeface="Times New Roman"/>
              </a:rPr>
              <a:t>помощь</a:t>
            </a:r>
            <a:r>
              <a:rPr lang="ru-RU" sz="2000" b="1" spc="-10" dirty="0"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latin typeface="Times New Roman"/>
                <a:cs typeface="Times New Roman"/>
              </a:rPr>
              <a:t>в соответствии с возрастными особенностями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732" y="2090673"/>
            <a:ext cx="333375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6767" y="96139"/>
            <a:ext cx="35293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Классификация</a:t>
            </a:r>
            <a:r>
              <a:rPr sz="2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способов дифференциации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26579"/>
            <a:ext cx="4616831" cy="5632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433705" indent="-342265">
              <a:lnSpc>
                <a:spcPct val="100000"/>
              </a:lnSpc>
              <a:spcBef>
                <a:spcPts val="295"/>
              </a:spcBef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уровню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творчества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уровню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трудности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объёму</a:t>
            </a:r>
            <a:endParaRPr sz="2000" dirty="0">
              <a:latin typeface="Times New Roman"/>
              <a:cs typeface="Times New Roman"/>
            </a:endParaRPr>
          </a:p>
          <a:p>
            <a:pPr marL="91440" marR="624840" indent="342265">
              <a:lnSpc>
                <a:spcPct val="100000"/>
              </a:lnSpc>
              <a:buFont typeface="Wingdings"/>
              <a:buChar char=""/>
              <a:tabLst>
                <a:tab pos="433705" algn="l"/>
                <a:tab pos="2421890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использованию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разных </a:t>
            </a:r>
            <a:r>
              <a:rPr sz="2000" dirty="0">
                <a:latin typeface="Times New Roman"/>
                <a:cs typeface="Times New Roman"/>
              </a:rPr>
              <a:t>приёмов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организации </a:t>
            </a:r>
            <a:r>
              <a:rPr sz="2000" dirty="0">
                <a:latin typeface="Times New Roman"/>
                <a:cs typeface="Times New Roman"/>
              </a:rPr>
              <a:t>деятельности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этом </a:t>
            </a:r>
            <a:r>
              <a:rPr sz="2000" dirty="0">
                <a:latin typeface="Times New Roman"/>
                <a:cs typeface="Times New Roman"/>
              </a:rPr>
              <a:t>содержание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заданий</a:t>
            </a:r>
            <a:r>
              <a:rPr sz="2000" dirty="0">
                <a:latin typeface="Times New Roman"/>
                <a:cs typeface="Times New Roman"/>
              </a:rPr>
              <a:t>	единое,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а </a:t>
            </a: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дифференцируется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степени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самостоятельности</a:t>
            </a:r>
            <a:endParaRPr sz="2000" dirty="0">
              <a:latin typeface="Times New Roman"/>
              <a:cs typeface="Times New Roman"/>
            </a:endParaRPr>
          </a:p>
          <a:p>
            <a:pPr marL="91440" marR="142240" indent="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степени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характеру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помощи обучающимся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характеру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учебных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действий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образовательным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целям</a:t>
            </a:r>
            <a:endParaRPr sz="2000" dirty="0">
              <a:latin typeface="Times New Roman"/>
              <a:cs typeface="Times New Roman"/>
            </a:endParaRPr>
          </a:p>
          <a:p>
            <a:pPr marL="434340" marR="994410" indent="-342900">
              <a:lnSpc>
                <a:spcPct val="100000"/>
              </a:lnSpc>
              <a:buFont typeface="Wingdings"/>
              <a:buChar char=""/>
              <a:tabLst>
                <a:tab pos="434340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времени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выполнения задания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подходам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обучению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видам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учебной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деятельности</a:t>
            </a:r>
            <a:endParaRPr sz="2000" dirty="0">
              <a:latin typeface="Times New Roman"/>
              <a:cs typeface="Times New Roman"/>
            </a:endParaRPr>
          </a:p>
          <a:p>
            <a:pPr marL="433705" indent="-342265">
              <a:lnSpc>
                <a:spcPct val="100000"/>
              </a:lnSpc>
              <a:buFont typeface="Wingdings"/>
              <a:buChar char=""/>
              <a:tabLst>
                <a:tab pos="433705" algn="l"/>
              </a:tabLst>
            </a:pP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оценке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деятельности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38520" y="83311"/>
            <a:ext cx="6078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Некоторые</a:t>
            </a:r>
            <a:r>
              <a:rPr sz="2400" spc="-120" dirty="0"/>
              <a:t> </a:t>
            </a:r>
            <a:r>
              <a:rPr sz="2400" dirty="0"/>
              <a:t>приёмы,</a:t>
            </a:r>
            <a:r>
              <a:rPr sz="2400" spc="-100" dirty="0"/>
              <a:t> </a:t>
            </a:r>
            <a:r>
              <a:rPr sz="2400" spc="-10" dirty="0"/>
              <a:t>формирующие</a:t>
            </a:r>
            <a:r>
              <a:rPr sz="2400" spc="-75" dirty="0"/>
              <a:t> </a:t>
            </a:r>
            <a:r>
              <a:rPr sz="2400" spc="-10" dirty="0"/>
              <a:t>интерес </a:t>
            </a:r>
            <a:r>
              <a:rPr sz="2400" dirty="0"/>
              <a:t>к</a:t>
            </a:r>
            <a:r>
              <a:rPr sz="2400" spc="-35" dirty="0"/>
              <a:t> </a:t>
            </a:r>
            <a:r>
              <a:rPr sz="2400" dirty="0"/>
              <a:t>учению</a:t>
            </a:r>
            <a:r>
              <a:rPr sz="2400" spc="-35" dirty="0"/>
              <a:t> </a:t>
            </a:r>
            <a:r>
              <a:rPr sz="2400" dirty="0"/>
              <a:t>на</a:t>
            </a:r>
            <a:r>
              <a:rPr sz="2400" spc="-30" dirty="0"/>
              <a:t> </a:t>
            </a:r>
            <a:r>
              <a:rPr sz="2400" dirty="0"/>
              <a:t>разных</a:t>
            </a:r>
            <a:r>
              <a:rPr sz="2400" spc="-30" dirty="0"/>
              <a:t> </a:t>
            </a:r>
            <a:r>
              <a:rPr sz="2400" dirty="0"/>
              <a:t>этапах</a:t>
            </a:r>
            <a:r>
              <a:rPr sz="2400" spc="-20" dirty="0"/>
              <a:t> </a:t>
            </a:r>
            <a:r>
              <a:rPr sz="2400" spc="-10" dirty="0"/>
              <a:t>урока:</a:t>
            </a:r>
            <a:endParaRPr sz="2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49214" y="885571"/>
          <a:ext cx="6325234" cy="584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970"/>
                <a:gridCol w="4787264"/>
              </a:tblGrid>
              <a:tr h="349250"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Этапы</a:t>
                      </a:r>
                      <a:r>
                        <a:rPr sz="1600" b="1" spc="-8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урока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Приёмы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Начало</a:t>
                      </a:r>
                      <a:r>
                        <a:rPr sz="16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28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Интеллектуальный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марафон,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удивляй,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«да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нетка»,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театрализация,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игра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случайность,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фантастическая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добавка,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дидактическая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игра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9010">
                <a:tc>
                  <a:txBody>
                    <a:bodyPr/>
                    <a:lstStyle/>
                    <a:p>
                      <a:pPr marL="92075" marR="3346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Объяснение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нового материала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Привлекательная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цель,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проблемная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ситуация,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прогнозирование,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вопрос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тексту,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«лови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ошибку»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2075" marR="2895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Первичное закрепление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9728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Игры-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тренинги,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дидактическая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игра,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составление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заданий,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самопроверка, взаимопроверка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2075" marR="45465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Отработка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умений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«да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нетка»,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игра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случайность,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6731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дидактическая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игра,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творческие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задания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(кроссворды,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загадки,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ребусы,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сочинение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сказок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т.п.)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2075" marR="4933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Домашнее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уровня,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необычная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обычность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92075" marR="4064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Окончание урока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Отсроченная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загадка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" y="69722"/>
            <a:ext cx="12018010" cy="6693534"/>
          </a:xfrm>
          <a:custGeom>
            <a:avLst/>
            <a:gdLst/>
            <a:ahLst/>
            <a:cxnLst/>
            <a:rect l="l" t="t" r="r" b="b"/>
            <a:pathLst>
              <a:path w="1201801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11687937" y="0"/>
                </a:lnTo>
                <a:lnTo>
                  <a:pt x="11736698" y="3576"/>
                </a:lnTo>
                <a:lnTo>
                  <a:pt x="11783237" y="13967"/>
                </a:lnTo>
                <a:lnTo>
                  <a:pt x="11827042" y="30662"/>
                </a:lnTo>
                <a:lnTo>
                  <a:pt x="11867605" y="53151"/>
                </a:lnTo>
                <a:lnTo>
                  <a:pt x="11904414" y="80923"/>
                </a:lnTo>
                <a:lnTo>
                  <a:pt x="11936959" y="113468"/>
                </a:lnTo>
                <a:lnTo>
                  <a:pt x="11964731" y="150277"/>
                </a:lnTo>
                <a:lnTo>
                  <a:pt x="11987220" y="190840"/>
                </a:lnTo>
                <a:lnTo>
                  <a:pt x="12003915" y="234645"/>
                </a:lnTo>
                <a:lnTo>
                  <a:pt x="12014306" y="281184"/>
                </a:lnTo>
                <a:lnTo>
                  <a:pt x="12017883" y="329946"/>
                </a:lnTo>
                <a:lnTo>
                  <a:pt x="12017883" y="6363525"/>
                </a:lnTo>
                <a:lnTo>
                  <a:pt x="12014306" y="6412277"/>
                </a:lnTo>
                <a:lnTo>
                  <a:pt x="12003915" y="6458809"/>
                </a:lnTo>
                <a:lnTo>
                  <a:pt x="11987220" y="6502609"/>
                </a:lnTo>
                <a:lnTo>
                  <a:pt x="11964731" y="6543167"/>
                </a:lnTo>
                <a:lnTo>
                  <a:pt x="11936959" y="6579973"/>
                </a:lnTo>
                <a:lnTo>
                  <a:pt x="11904414" y="6612517"/>
                </a:lnTo>
                <a:lnTo>
                  <a:pt x="11867605" y="6640288"/>
                </a:lnTo>
                <a:lnTo>
                  <a:pt x="11827042" y="6662776"/>
                </a:lnTo>
                <a:lnTo>
                  <a:pt x="11783237" y="6679471"/>
                </a:lnTo>
                <a:lnTo>
                  <a:pt x="11736698" y="6689862"/>
                </a:lnTo>
                <a:lnTo>
                  <a:pt x="11687937" y="6693439"/>
                </a:lnTo>
                <a:lnTo>
                  <a:pt x="329920" y="6693439"/>
                </a:lnTo>
                <a:lnTo>
                  <a:pt x="281168" y="6689862"/>
                </a:lnTo>
                <a:lnTo>
                  <a:pt x="234636" y="6679471"/>
                </a:lnTo>
                <a:lnTo>
                  <a:pt x="190835" y="6662776"/>
                </a:lnTo>
                <a:lnTo>
                  <a:pt x="150276" y="6640288"/>
                </a:lnTo>
                <a:lnTo>
                  <a:pt x="113469" y="6612517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9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948" y="293483"/>
            <a:ext cx="1097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sz="3600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sz="3600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3592" y="1016127"/>
            <a:ext cx="8668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1686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Концентрируйте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внимание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учеников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прошлых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успехах;</a:t>
            </a:r>
            <a:endParaRPr sz="2400" dirty="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Font typeface="Wingdings"/>
              <a:buChar char=""/>
              <a:tabLst>
                <a:tab pos="316865" algn="l"/>
              </a:tabLst>
            </a:pPr>
            <a:r>
              <a:rPr sz="2400" b="1" dirty="0">
                <a:latin typeface="Times New Roman"/>
                <a:cs typeface="Times New Roman"/>
              </a:rPr>
              <a:t>Анализируйте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ситуации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прошлого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успеха;</a:t>
            </a:r>
            <a:endParaRPr sz="2400" dirty="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Font typeface="Wingdings"/>
              <a:buChar char=""/>
              <a:tabLst>
                <a:tab pos="31686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Повторяйте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закрепляйте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успехи.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368" y="2276830"/>
            <a:ext cx="768350" cy="3312795"/>
          </a:xfrm>
          <a:prstGeom prst="rect">
            <a:avLst/>
          </a:prstGeom>
          <a:solidFill>
            <a:srgbClr val="F9D9CD"/>
          </a:solidFill>
          <a:ln w="12700">
            <a:solidFill>
              <a:srgbClr val="9B310D"/>
            </a:solidFill>
          </a:ln>
        </p:spPr>
        <p:txBody>
          <a:bodyPr vert="vert270" wrap="square" lIns="0" tIns="16129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270"/>
              </a:spcBef>
              <a:tabLst>
                <a:tab pos="1995805" algn="l"/>
              </a:tabLst>
            </a:pPr>
            <a:r>
              <a:rPr sz="2800" b="1" spc="-10" dirty="0">
                <a:latin typeface="Cambria"/>
                <a:cs typeface="Cambria"/>
              </a:rPr>
              <a:t>Факторы</a:t>
            </a:r>
            <a:r>
              <a:rPr sz="2800" b="1" dirty="0">
                <a:latin typeface="Cambria"/>
                <a:cs typeface="Cambria"/>
              </a:rPr>
              <a:t>	</a:t>
            </a:r>
            <a:r>
              <a:rPr sz="2800" b="1" spc="-10" dirty="0">
                <a:latin typeface="Cambria"/>
                <a:cs typeface="Cambria"/>
              </a:rPr>
              <a:t>успеха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93101" y="2163698"/>
            <a:ext cx="4525645" cy="3150235"/>
            <a:chOff x="1193101" y="2163698"/>
            <a:chExt cx="4525645" cy="3150235"/>
          </a:xfrm>
        </p:grpSpPr>
        <p:sp>
          <p:nvSpPr>
            <p:cNvPr id="7" name="object 7"/>
            <p:cNvSpPr/>
            <p:nvPr/>
          </p:nvSpPr>
          <p:spPr>
            <a:xfrm>
              <a:off x="1199451" y="3933063"/>
              <a:ext cx="1248410" cy="504190"/>
            </a:xfrm>
            <a:custGeom>
              <a:avLst/>
              <a:gdLst/>
              <a:ahLst/>
              <a:cxnLst/>
              <a:rect l="l" t="t" r="r" b="b"/>
              <a:pathLst>
                <a:path w="1248410" h="504189">
                  <a:moveTo>
                    <a:pt x="996124" y="0"/>
                  </a:moveTo>
                  <a:lnTo>
                    <a:pt x="996124" y="125984"/>
                  </a:lnTo>
                  <a:lnTo>
                    <a:pt x="0" y="125984"/>
                  </a:lnTo>
                  <a:lnTo>
                    <a:pt x="0" y="378079"/>
                  </a:lnTo>
                  <a:lnTo>
                    <a:pt x="996124" y="378079"/>
                  </a:lnTo>
                  <a:lnTo>
                    <a:pt x="996124" y="504063"/>
                  </a:lnTo>
                  <a:lnTo>
                    <a:pt x="1248092" y="251968"/>
                  </a:lnTo>
                  <a:lnTo>
                    <a:pt x="996124" y="0"/>
                  </a:lnTo>
                  <a:close/>
                </a:path>
              </a:pathLst>
            </a:custGeom>
            <a:solidFill>
              <a:srgbClr val="F9D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9451" y="3933063"/>
              <a:ext cx="1248410" cy="504190"/>
            </a:xfrm>
            <a:custGeom>
              <a:avLst/>
              <a:gdLst/>
              <a:ahLst/>
              <a:cxnLst/>
              <a:rect l="l" t="t" r="r" b="b"/>
              <a:pathLst>
                <a:path w="1248410" h="504189">
                  <a:moveTo>
                    <a:pt x="0" y="125984"/>
                  </a:moveTo>
                  <a:lnTo>
                    <a:pt x="996124" y="125984"/>
                  </a:lnTo>
                  <a:lnTo>
                    <a:pt x="996124" y="0"/>
                  </a:lnTo>
                  <a:lnTo>
                    <a:pt x="1248092" y="251968"/>
                  </a:lnTo>
                  <a:lnTo>
                    <a:pt x="996124" y="504063"/>
                  </a:lnTo>
                  <a:lnTo>
                    <a:pt x="996124" y="378079"/>
                  </a:lnTo>
                  <a:lnTo>
                    <a:pt x="0" y="378079"/>
                  </a:lnTo>
                  <a:lnTo>
                    <a:pt x="0" y="12598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3563" y="2170048"/>
              <a:ext cx="4128770" cy="3137535"/>
            </a:xfrm>
            <a:custGeom>
              <a:avLst/>
              <a:gdLst/>
              <a:ahLst/>
              <a:cxnLst/>
              <a:rect l="l" t="t" r="r" b="b"/>
              <a:pathLst>
                <a:path w="4128770" h="3137535">
                  <a:moveTo>
                    <a:pt x="2064131" y="0"/>
                  </a:moveTo>
                  <a:lnTo>
                    <a:pt x="1576832" y="1198245"/>
                  </a:lnTo>
                  <a:lnTo>
                    <a:pt x="0" y="1198245"/>
                  </a:lnTo>
                  <a:lnTo>
                    <a:pt x="1275714" y="1938782"/>
                  </a:lnTo>
                  <a:lnTo>
                    <a:pt x="788416" y="3137027"/>
                  </a:lnTo>
                  <a:lnTo>
                    <a:pt x="2064131" y="2396363"/>
                  </a:lnTo>
                  <a:lnTo>
                    <a:pt x="3339973" y="3137027"/>
                  </a:lnTo>
                  <a:lnTo>
                    <a:pt x="2852674" y="1938782"/>
                  </a:lnTo>
                  <a:lnTo>
                    <a:pt x="4128389" y="1198245"/>
                  </a:lnTo>
                  <a:lnTo>
                    <a:pt x="2551429" y="1198245"/>
                  </a:lnTo>
                  <a:lnTo>
                    <a:pt x="2064131" y="0"/>
                  </a:lnTo>
                  <a:close/>
                </a:path>
              </a:pathLst>
            </a:custGeom>
            <a:solidFill>
              <a:srgbClr val="F75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83563" y="2170048"/>
              <a:ext cx="4128770" cy="3137535"/>
            </a:xfrm>
            <a:custGeom>
              <a:avLst/>
              <a:gdLst/>
              <a:ahLst/>
              <a:cxnLst/>
              <a:rect l="l" t="t" r="r" b="b"/>
              <a:pathLst>
                <a:path w="4128770" h="3137535">
                  <a:moveTo>
                    <a:pt x="0" y="1198245"/>
                  </a:moveTo>
                  <a:lnTo>
                    <a:pt x="1576832" y="1198245"/>
                  </a:lnTo>
                  <a:lnTo>
                    <a:pt x="2064131" y="0"/>
                  </a:lnTo>
                  <a:lnTo>
                    <a:pt x="2551429" y="1198245"/>
                  </a:lnTo>
                  <a:lnTo>
                    <a:pt x="4128389" y="1198245"/>
                  </a:lnTo>
                  <a:lnTo>
                    <a:pt x="2852674" y="1938782"/>
                  </a:lnTo>
                  <a:lnTo>
                    <a:pt x="3339973" y="3137027"/>
                  </a:lnTo>
                  <a:lnTo>
                    <a:pt x="2064131" y="2396363"/>
                  </a:lnTo>
                  <a:lnTo>
                    <a:pt x="788416" y="3137027"/>
                  </a:lnTo>
                  <a:lnTo>
                    <a:pt x="1275714" y="1938782"/>
                  </a:lnTo>
                  <a:lnTo>
                    <a:pt x="0" y="1198245"/>
                  </a:lnTo>
                  <a:close/>
                </a:path>
              </a:pathLst>
            </a:custGeom>
            <a:ln w="12699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93263" y="3729990"/>
            <a:ext cx="1311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УСПЕХ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67201" y="5205095"/>
            <a:ext cx="655320" cy="1485265"/>
            <a:chOff x="3767201" y="5205095"/>
            <a:chExt cx="655320" cy="1485265"/>
          </a:xfrm>
        </p:grpSpPr>
        <p:sp>
          <p:nvSpPr>
            <p:cNvPr id="13" name="object 13"/>
            <p:cNvSpPr/>
            <p:nvPr/>
          </p:nvSpPr>
          <p:spPr>
            <a:xfrm>
              <a:off x="3773551" y="5211445"/>
              <a:ext cx="642620" cy="1472565"/>
            </a:xfrm>
            <a:custGeom>
              <a:avLst/>
              <a:gdLst/>
              <a:ahLst/>
              <a:cxnLst/>
              <a:rect l="l" t="t" r="r" b="b"/>
              <a:pathLst>
                <a:path w="642620" h="1472565">
                  <a:moveTo>
                    <a:pt x="356743" y="0"/>
                  </a:moveTo>
                  <a:lnTo>
                    <a:pt x="0" y="285495"/>
                  </a:lnTo>
                  <a:lnTo>
                    <a:pt x="160527" y="303275"/>
                  </a:lnTo>
                  <a:lnTo>
                    <a:pt x="34671" y="1436916"/>
                  </a:lnTo>
                  <a:lnTo>
                    <a:pt x="355853" y="1472552"/>
                  </a:lnTo>
                  <a:lnTo>
                    <a:pt x="481711" y="338962"/>
                  </a:lnTo>
                  <a:lnTo>
                    <a:pt x="642238" y="356742"/>
                  </a:lnTo>
                  <a:lnTo>
                    <a:pt x="356743" y="0"/>
                  </a:lnTo>
                  <a:close/>
                </a:path>
              </a:pathLst>
            </a:custGeom>
            <a:solidFill>
              <a:srgbClr val="FD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3551" y="5211445"/>
              <a:ext cx="642620" cy="1472565"/>
            </a:xfrm>
            <a:custGeom>
              <a:avLst/>
              <a:gdLst/>
              <a:ahLst/>
              <a:cxnLst/>
              <a:rect l="l" t="t" r="r" b="b"/>
              <a:pathLst>
                <a:path w="642620" h="1472565">
                  <a:moveTo>
                    <a:pt x="356743" y="0"/>
                  </a:moveTo>
                  <a:lnTo>
                    <a:pt x="642238" y="356742"/>
                  </a:lnTo>
                  <a:lnTo>
                    <a:pt x="481711" y="338962"/>
                  </a:lnTo>
                  <a:lnTo>
                    <a:pt x="355853" y="1472552"/>
                  </a:lnTo>
                  <a:lnTo>
                    <a:pt x="34671" y="1436916"/>
                  </a:lnTo>
                  <a:lnTo>
                    <a:pt x="160527" y="303275"/>
                  </a:lnTo>
                  <a:lnTo>
                    <a:pt x="0" y="285495"/>
                  </a:lnTo>
                  <a:lnTo>
                    <a:pt x="356743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22776" y="5719140"/>
              <a:ext cx="217804" cy="589915"/>
            </a:xfrm>
            <a:custGeom>
              <a:avLst/>
              <a:gdLst/>
              <a:ahLst/>
              <a:cxnLst/>
              <a:rect l="l" t="t" r="r" b="b"/>
              <a:pathLst>
                <a:path w="217804" h="589914">
                  <a:moveTo>
                    <a:pt x="154405" y="200520"/>
                  </a:moveTo>
                  <a:lnTo>
                    <a:pt x="57150" y="200520"/>
                  </a:lnTo>
                  <a:lnTo>
                    <a:pt x="139826" y="209702"/>
                  </a:lnTo>
                  <a:lnTo>
                    <a:pt x="144779" y="214299"/>
                  </a:lnTo>
                  <a:lnTo>
                    <a:pt x="144652" y="222364"/>
                  </a:lnTo>
                  <a:lnTo>
                    <a:pt x="151891" y="223177"/>
                  </a:lnTo>
                  <a:lnTo>
                    <a:pt x="154405" y="200520"/>
                  </a:lnTo>
                  <a:close/>
                </a:path>
                <a:path w="217804" h="589914">
                  <a:moveTo>
                    <a:pt x="19303" y="88176"/>
                  </a:moveTo>
                  <a:lnTo>
                    <a:pt x="17779" y="101485"/>
                  </a:lnTo>
                  <a:lnTo>
                    <a:pt x="25908" y="104025"/>
                  </a:lnTo>
                  <a:lnTo>
                    <a:pt x="32765" y="106921"/>
                  </a:lnTo>
                  <a:lnTo>
                    <a:pt x="51435" y="124612"/>
                  </a:lnTo>
                  <a:lnTo>
                    <a:pt x="51053" y="128536"/>
                  </a:lnTo>
                  <a:lnTo>
                    <a:pt x="45338" y="179565"/>
                  </a:lnTo>
                  <a:lnTo>
                    <a:pt x="44831" y="184518"/>
                  </a:lnTo>
                  <a:lnTo>
                    <a:pt x="6858" y="199440"/>
                  </a:lnTo>
                  <a:lnTo>
                    <a:pt x="5461" y="212864"/>
                  </a:lnTo>
                  <a:lnTo>
                    <a:pt x="55118" y="218389"/>
                  </a:lnTo>
                  <a:lnTo>
                    <a:pt x="57150" y="200520"/>
                  </a:lnTo>
                  <a:lnTo>
                    <a:pt x="154405" y="200520"/>
                  </a:lnTo>
                  <a:lnTo>
                    <a:pt x="156933" y="177723"/>
                  </a:lnTo>
                  <a:lnTo>
                    <a:pt x="144018" y="177723"/>
                  </a:lnTo>
                  <a:lnTo>
                    <a:pt x="60706" y="168465"/>
                  </a:lnTo>
                  <a:lnTo>
                    <a:pt x="65370" y="125844"/>
                  </a:lnTo>
                  <a:lnTo>
                    <a:pt x="65404" y="125526"/>
                  </a:lnTo>
                  <a:lnTo>
                    <a:pt x="94627" y="125526"/>
                  </a:lnTo>
                  <a:lnTo>
                    <a:pt x="84724" y="119976"/>
                  </a:lnTo>
                  <a:lnTo>
                    <a:pt x="75618" y="114099"/>
                  </a:lnTo>
                  <a:lnTo>
                    <a:pt x="67310" y="107886"/>
                  </a:lnTo>
                  <a:lnTo>
                    <a:pt x="68961" y="93687"/>
                  </a:lnTo>
                  <a:lnTo>
                    <a:pt x="19303" y="88176"/>
                  </a:lnTo>
                  <a:close/>
                </a:path>
                <a:path w="217804" h="589914">
                  <a:moveTo>
                    <a:pt x="94629" y="125526"/>
                  </a:moveTo>
                  <a:lnTo>
                    <a:pt x="65404" y="125526"/>
                  </a:lnTo>
                  <a:lnTo>
                    <a:pt x="83883" y="136597"/>
                  </a:lnTo>
                  <a:lnTo>
                    <a:pt x="103504" y="145843"/>
                  </a:lnTo>
                  <a:lnTo>
                    <a:pt x="124269" y="153265"/>
                  </a:lnTo>
                  <a:lnTo>
                    <a:pt x="146176" y="158864"/>
                  </a:lnTo>
                  <a:lnTo>
                    <a:pt x="144018" y="177723"/>
                  </a:lnTo>
                  <a:lnTo>
                    <a:pt x="156933" y="177723"/>
                  </a:lnTo>
                  <a:lnTo>
                    <a:pt x="160802" y="142849"/>
                  </a:lnTo>
                  <a:lnTo>
                    <a:pt x="145541" y="142849"/>
                  </a:lnTo>
                  <a:lnTo>
                    <a:pt x="141917" y="142443"/>
                  </a:lnTo>
                  <a:lnTo>
                    <a:pt x="141714" y="142443"/>
                  </a:lnTo>
                  <a:lnTo>
                    <a:pt x="133875" y="141072"/>
                  </a:lnTo>
                  <a:lnTo>
                    <a:pt x="125364" y="138695"/>
                  </a:lnTo>
                  <a:lnTo>
                    <a:pt x="115829" y="135248"/>
                  </a:lnTo>
                  <a:lnTo>
                    <a:pt x="105283" y="130733"/>
                  </a:lnTo>
                  <a:lnTo>
                    <a:pt x="94629" y="125526"/>
                  </a:lnTo>
                  <a:close/>
                </a:path>
                <a:path w="217804" h="589914">
                  <a:moveTo>
                    <a:pt x="154559" y="133057"/>
                  </a:moveTo>
                  <a:lnTo>
                    <a:pt x="153903" y="136597"/>
                  </a:lnTo>
                  <a:lnTo>
                    <a:pt x="153797" y="137172"/>
                  </a:lnTo>
                  <a:lnTo>
                    <a:pt x="152400" y="139865"/>
                  </a:lnTo>
                  <a:lnTo>
                    <a:pt x="148589" y="142443"/>
                  </a:lnTo>
                  <a:lnTo>
                    <a:pt x="145541" y="142849"/>
                  </a:lnTo>
                  <a:lnTo>
                    <a:pt x="160802" y="142849"/>
                  </a:lnTo>
                  <a:lnTo>
                    <a:pt x="161798" y="133870"/>
                  </a:lnTo>
                  <a:lnTo>
                    <a:pt x="154559" y="133057"/>
                  </a:lnTo>
                  <a:close/>
                </a:path>
                <a:path w="217804" h="589914">
                  <a:moveTo>
                    <a:pt x="65912" y="0"/>
                  </a:moveTo>
                  <a:lnTo>
                    <a:pt x="62944" y="7619"/>
                  </a:lnTo>
                  <a:lnTo>
                    <a:pt x="62864" y="7823"/>
                  </a:lnTo>
                  <a:lnTo>
                    <a:pt x="60960" y="14668"/>
                  </a:lnTo>
                  <a:lnTo>
                    <a:pt x="60612" y="17868"/>
                  </a:lnTo>
                  <a:lnTo>
                    <a:pt x="60492" y="18973"/>
                  </a:lnTo>
                  <a:lnTo>
                    <a:pt x="60418" y="19646"/>
                  </a:lnTo>
                  <a:lnTo>
                    <a:pt x="60342" y="20345"/>
                  </a:lnTo>
                  <a:lnTo>
                    <a:pt x="60261" y="28613"/>
                  </a:lnTo>
                  <a:lnTo>
                    <a:pt x="61320" y="34613"/>
                  </a:lnTo>
                  <a:lnTo>
                    <a:pt x="61388" y="34999"/>
                  </a:lnTo>
                  <a:lnTo>
                    <a:pt x="88235" y="64548"/>
                  </a:lnTo>
                  <a:lnTo>
                    <a:pt x="171958" y="116344"/>
                  </a:lnTo>
                  <a:lnTo>
                    <a:pt x="179577" y="121450"/>
                  </a:lnTo>
                  <a:lnTo>
                    <a:pt x="195313" y="139865"/>
                  </a:lnTo>
                  <a:lnTo>
                    <a:pt x="195422" y="141072"/>
                  </a:lnTo>
                  <a:lnTo>
                    <a:pt x="195452" y="141414"/>
                  </a:lnTo>
                  <a:lnTo>
                    <a:pt x="202819" y="142227"/>
                  </a:lnTo>
                  <a:lnTo>
                    <a:pt x="206590" y="107886"/>
                  </a:lnTo>
                  <a:lnTo>
                    <a:pt x="206696" y="106921"/>
                  </a:lnTo>
                  <a:lnTo>
                    <a:pt x="206822" y="105778"/>
                  </a:lnTo>
                  <a:lnTo>
                    <a:pt x="196214" y="105778"/>
                  </a:lnTo>
                  <a:lnTo>
                    <a:pt x="186182" y="104660"/>
                  </a:lnTo>
                  <a:lnTo>
                    <a:pt x="180339" y="102361"/>
                  </a:lnTo>
                  <a:lnTo>
                    <a:pt x="131825" y="75272"/>
                  </a:lnTo>
                  <a:lnTo>
                    <a:pt x="187451" y="58267"/>
                  </a:lnTo>
                  <a:lnTo>
                    <a:pt x="193548" y="56959"/>
                  </a:lnTo>
                  <a:lnTo>
                    <a:pt x="212258" y="56959"/>
                  </a:lnTo>
                  <a:lnTo>
                    <a:pt x="212722" y="52803"/>
                  </a:lnTo>
                  <a:lnTo>
                    <a:pt x="97781" y="52803"/>
                  </a:lnTo>
                  <a:lnTo>
                    <a:pt x="89328" y="46667"/>
                  </a:lnTo>
                  <a:lnTo>
                    <a:pt x="83565" y="40632"/>
                  </a:lnTo>
                  <a:lnTo>
                    <a:pt x="80375" y="34613"/>
                  </a:lnTo>
                  <a:lnTo>
                    <a:pt x="79756" y="28613"/>
                  </a:lnTo>
                  <a:lnTo>
                    <a:pt x="80518" y="21958"/>
                  </a:lnTo>
                  <a:lnTo>
                    <a:pt x="85598" y="18973"/>
                  </a:lnTo>
                  <a:lnTo>
                    <a:pt x="95196" y="18973"/>
                  </a:lnTo>
                  <a:lnTo>
                    <a:pt x="96900" y="3454"/>
                  </a:lnTo>
                  <a:lnTo>
                    <a:pt x="65912" y="0"/>
                  </a:lnTo>
                  <a:close/>
                </a:path>
                <a:path w="217804" h="589914">
                  <a:moveTo>
                    <a:pt x="200406" y="97472"/>
                  </a:moveTo>
                  <a:lnTo>
                    <a:pt x="199389" y="103212"/>
                  </a:lnTo>
                  <a:lnTo>
                    <a:pt x="196214" y="105778"/>
                  </a:lnTo>
                  <a:lnTo>
                    <a:pt x="206822" y="105778"/>
                  </a:lnTo>
                  <a:lnTo>
                    <a:pt x="207645" y="98285"/>
                  </a:lnTo>
                  <a:lnTo>
                    <a:pt x="200406" y="97472"/>
                  </a:lnTo>
                  <a:close/>
                </a:path>
                <a:path w="217804" h="589914">
                  <a:moveTo>
                    <a:pt x="212258" y="56959"/>
                  </a:moveTo>
                  <a:lnTo>
                    <a:pt x="193548" y="56959"/>
                  </a:lnTo>
                  <a:lnTo>
                    <a:pt x="201168" y="57810"/>
                  </a:lnTo>
                  <a:lnTo>
                    <a:pt x="203708" y="60972"/>
                  </a:lnTo>
                  <a:lnTo>
                    <a:pt x="203835" y="66751"/>
                  </a:lnTo>
                  <a:lnTo>
                    <a:pt x="211074" y="67563"/>
                  </a:lnTo>
                  <a:lnTo>
                    <a:pt x="212076" y="58588"/>
                  </a:lnTo>
                  <a:lnTo>
                    <a:pt x="212163" y="57810"/>
                  </a:lnTo>
                  <a:lnTo>
                    <a:pt x="212258" y="56959"/>
                  </a:lnTo>
                  <a:close/>
                </a:path>
                <a:path w="217804" h="589914">
                  <a:moveTo>
                    <a:pt x="210312" y="7619"/>
                  </a:moveTo>
                  <a:lnTo>
                    <a:pt x="209676" y="11137"/>
                  </a:lnTo>
                  <a:lnTo>
                    <a:pt x="207772" y="13893"/>
                  </a:lnTo>
                  <a:lnTo>
                    <a:pt x="204343" y="15887"/>
                  </a:lnTo>
                  <a:lnTo>
                    <a:pt x="201040" y="17868"/>
                  </a:lnTo>
                  <a:lnTo>
                    <a:pt x="194818" y="20345"/>
                  </a:lnTo>
                  <a:lnTo>
                    <a:pt x="97404" y="52803"/>
                  </a:lnTo>
                  <a:lnTo>
                    <a:pt x="212722" y="52803"/>
                  </a:lnTo>
                  <a:lnTo>
                    <a:pt x="217677" y="8432"/>
                  </a:lnTo>
                  <a:lnTo>
                    <a:pt x="210312" y="7619"/>
                  </a:lnTo>
                  <a:close/>
                </a:path>
                <a:path w="217804" h="589914">
                  <a:moveTo>
                    <a:pt x="95196" y="18973"/>
                  </a:moveTo>
                  <a:lnTo>
                    <a:pt x="85598" y="18973"/>
                  </a:lnTo>
                  <a:lnTo>
                    <a:pt x="95123" y="19646"/>
                  </a:lnTo>
                  <a:lnTo>
                    <a:pt x="95196" y="18973"/>
                  </a:lnTo>
                  <a:close/>
                </a:path>
                <a:path w="217804" h="589914">
                  <a:moveTo>
                    <a:pt x="32258" y="297586"/>
                  </a:moveTo>
                  <a:lnTo>
                    <a:pt x="27686" y="338861"/>
                  </a:lnTo>
                  <a:lnTo>
                    <a:pt x="35051" y="339674"/>
                  </a:lnTo>
                  <a:lnTo>
                    <a:pt x="36068" y="336791"/>
                  </a:lnTo>
                  <a:lnTo>
                    <a:pt x="36957" y="334848"/>
                  </a:lnTo>
                  <a:lnTo>
                    <a:pt x="37464" y="333832"/>
                  </a:lnTo>
                  <a:lnTo>
                    <a:pt x="38100" y="332803"/>
                  </a:lnTo>
                  <a:lnTo>
                    <a:pt x="38862" y="331965"/>
                  </a:lnTo>
                  <a:lnTo>
                    <a:pt x="39750" y="331317"/>
                  </a:lnTo>
                  <a:lnTo>
                    <a:pt x="40512" y="330669"/>
                  </a:lnTo>
                  <a:lnTo>
                    <a:pt x="41656" y="330174"/>
                  </a:lnTo>
                  <a:lnTo>
                    <a:pt x="43052" y="329831"/>
                  </a:lnTo>
                  <a:lnTo>
                    <a:pt x="44228" y="329514"/>
                  </a:lnTo>
                  <a:lnTo>
                    <a:pt x="134275" y="329514"/>
                  </a:lnTo>
                  <a:lnTo>
                    <a:pt x="136144" y="327964"/>
                  </a:lnTo>
                  <a:lnTo>
                    <a:pt x="141986" y="317766"/>
                  </a:lnTo>
                  <a:lnTo>
                    <a:pt x="144018" y="310743"/>
                  </a:lnTo>
                  <a:lnTo>
                    <a:pt x="144802" y="303758"/>
                  </a:lnTo>
                  <a:lnTo>
                    <a:pt x="113284" y="303758"/>
                  </a:lnTo>
                  <a:lnTo>
                    <a:pt x="95758" y="301828"/>
                  </a:lnTo>
                  <a:lnTo>
                    <a:pt x="95764" y="300735"/>
                  </a:lnTo>
                  <a:lnTo>
                    <a:pt x="84962" y="300735"/>
                  </a:lnTo>
                  <a:lnTo>
                    <a:pt x="80159" y="300202"/>
                  </a:lnTo>
                  <a:lnTo>
                    <a:pt x="46736" y="300202"/>
                  </a:lnTo>
                  <a:lnTo>
                    <a:pt x="32258" y="297586"/>
                  </a:lnTo>
                  <a:close/>
                </a:path>
                <a:path w="217804" h="589914">
                  <a:moveTo>
                    <a:pt x="134275" y="329514"/>
                  </a:moveTo>
                  <a:lnTo>
                    <a:pt x="51815" y="329514"/>
                  </a:lnTo>
                  <a:lnTo>
                    <a:pt x="55613" y="329831"/>
                  </a:lnTo>
                  <a:lnTo>
                    <a:pt x="113029" y="336207"/>
                  </a:lnTo>
                  <a:lnTo>
                    <a:pt x="120650" y="335686"/>
                  </a:lnTo>
                  <a:lnTo>
                    <a:pt x="131825" y="331546"/>
                  </a:lnTo>
                  <a:lnTo>
                    <a:pt x="134275" y="329514"/>
                  </a:lnTo>
                  <a:close/>
                </a:path>
                <a:path w="217804" h="589914">
                  <a:moveTo>
                    <a:pt x="116712" y="245414"/>
                  </a:moveTo>
                  <a:lnTo>
                    <a:pt x="114300" y="266382"/>
                  </a:lnTo>
                  <a:lnTo>
                    <a:pt x="120141" y="267982"/>
                  </a:lnTo>
                  <a:lnTo>
                    <a:pt x="122782" y="269201"/>
                  </a:lnTo>
                  <a:lnTo>
                    <a:pt x="124607" y="270090"/>
                  </a:lnTo>
                  <a:lnTo>
                    <a:pt x="127508" y="272338"/>
                  </a:lnTo>
                  <a:lnTo>
                    <a:pt x="130683" y="274700"/>
                  </a:lnTo>
                  <a:lnTo>
                    <a:pt x="132587" y="277190"/>
                  </a:lnTo>
                  <a:lnTo>
                    <a:pt x="133281" y="279222"/>
                  </a:lnTo>
                  <a:lnTo>
                    <a:pt x="134493" y="282397"/>
                  </a:lnTo>
                  <a:lnTo>
                    <a:pt x="113284" y="303758"/>
                  </a:lnTo>
                  <a:lnTo>
                    <a:pt x="144802" y="303758"/>
                  </a:lnTo>
                  <a:lnTo>
                    <a:pt x="145019" y="301828"/>
                  </a:lnTo>
                  <a:lnTo>
                    <a:pt x="145142" y="300735"/>
                  </a:lnTo>
                  <a:lnTo>
                    <a:pt x="145161" y="283743"/>
                  </a:lnTo>
                  <a:lnTo>
                    <a:pt x="144690" y="280390"/>
                  </a:lnTo>
                  <a:lnTo>
                    <a:pt x="144571" y="279547"/>
                  </a:lnTo>
                  <a:lnTo>
                    <a:pt x="144018" y="274700"/>
                  </a:lnTo>
                  <a:lnTo>
                    <a:pt x="143128" y="270090"/>
                  </a:lnTo>
                  <a:lnTo>
                    <a:pt x="140861" y="260781"/>
                  </a:lnTo>
                  <a:lnTo>
                    <a:pt x="139191" y="254787"/>
                  </a:lnTo>
                  <a:lnTo>
                    <a:pt x="136906" y="247649"/>
                  </a:lnTo>
                  <a:lnTo>
                    <a:pt x="116712" y="245414"/>
                  </a:lnTo>
                  <a:close/>
                </a:path>
                <a:path w="217804" h="589914">
                  <a:moveTo>
                    <a:pt x="93125" y="263842"/>
                  </a:moveTo>
                  <a:lnTo>
                    <a:pt x="60071" y="263842"/>
                  </a:lnTo>
                  <a:lnTo>
                    <a:pt x="72389" y="265201"/>
                  </a:lnTo>
                  <a:lnTo>
                    <a:pt x="77977" y="268604"/>
                  </a:lnTo>
                  <a:lnTo>
                    <a:pt x="81279" y="274561"/>
                  </a:lnTo>
                  <a:lnTo>
                    <a:pt x="83427" y="279547"/>
                  </a:lnTo>
                  <a:lnTo>
                    <a:pt x="84740" y="285572"/>
                  </a:lnTo>
                  <a:lnTo>
                    <a:pt x="85068" y="290169"/>
                  </a:lnTo>
                  <a:lnTo>
                    <a:pt x="84962" y="300735"/>
                  </a:lnTo>
                  <a:lnTo>
                    <a:pt x="95764" y="300735"/>
                  </a:lnTo>
                  <a:lnTo>
                    <a:pt x="95793" y="285572"/>
                  </a:lnTo>
                  <a:lnTo>
                    <a:pt x="94959" y="274700"/>
                  </a:lnTo>
                  <a:lnTo>
                    <a:pt x="94863" y="273443"/>
                  </a:lnTo>
                  <a:lnTo>
                    <a:pt x="94756" y="272554"/>
                  </a:lnTo>
                  <a:lnTo>
                    <a:pt x="93125" y="263842"/>
                  </a:lnTo>
                  <a:close/>
                </a:path>
                <a:path w="217804" h="589914">
                  <a:moveTo>
                    <a:pt x="60071" y="232397"/>
                  </a:moveTo>
                  <a:lnTo>
                    <a:pt x="34544" y="260781"/>
                  </a:lnTo>
                  <a:lnTo>
                    <a:pt x="34201" y="270090"/>
                  </a:lnTo>
                  <a:lnTo>
                    <a:pt x="34431" y="272338"/>
                  </a:lnTo>
                  <a:lnTo>
                    <a:pt x="47498" y="298589"/>
                  </a:lnTo>
                  <a:lnTo>
                    <a:pt x="46736" y="300202"/>
                  </a:lnTo>
                  <a:lnTo>
                    <a:pt x="80159" y="300202"/>
                  </a:lnTo>
                  <a:lnTo>
                    <a:pt x="63119" y="298310"/>
                  </a:lnTo>
                  <a:lnTo>
                    <a:pt x="59944" y="297065"/>
                  </a:lnTo>
                  <a:lnTo>
                    <a:pt x="48640" y="280390"/>
                  </a:lnTo>
                  <a:lnTo>
                    <a:pt x="49286" y="274700"/>
                  </a:lnTo>
                  <a:lnTo>
                    <a:pt x="49302" y="274561"/>
                  </a:lnTo>
                  <a:lnTo>
                    <a:pt x="60071" y="263842"/>
                  </a:lnTo>
                  <a:lnTo>
                    <a:pt x="93125" y="263842"/>
                  </a:lnTo>
                  <a:lnTo>
                    <a:pt x="92668" y="261401"/>
                  </a:lnTo>
                  <a:lnTo>
                    <a:pt x="65842" y="233070"/>
                  </a:lnTo>
                  <a:lnTo>
                    <a:pt x="66229" y="233070"/>
                  </a:lnTo>
                  <a:lnTo>
                    <a:pt x="60071" y="232397"/>
                  </a:lnTo>
                  <a:close/>
                </a:path>
                <a:path w="217804" h="589914">
                  <a:moveTo>
                    <a:pt x="126277" y="454736"/>
                  </a:moveTo>
                  <a:lnTo>
                    <a:pt x="37591" y="454736"/>
                  </a:lnTo>
                  <a:lnTo>
                    <a:pt x="106172" y="462343"/>
                  </a:lnTo>
                  <a:lnTo>
                    <a:pt x="110744" y="463588"/>
                  </a:lnTo>
                  <a:lnTo>
                    <a:pt x="113157" y="465302"/>
                  </a:lnTo>
                  <a:lnTo>
                    <a:pt x="115443" y="467017"/>
                  </a:lnTo>
                  <a:lnTo>
                    <a:pt x="116586" y="470204"/>
                  </a:lnTo>
                  <a:lnTo>
                    <a:pt x="116586" y="474840"/>
                  </a:lnTo>
                  <a:lnTo>
                    <a:pt x="123951" y="475653"/>
                  </a:lnTo>
                  <a:lnTo>
                    <a:pt x="126085" y="456463"/>
                  </a:lnTo>
                  <a:lnTo>
                    <a:pt x="126185" y="455561"/>
                  </a:lnTo>
                  <a:lnTo>
                    <a:pt x="126277" y="454736"/>
                  </a:lnTo>
                  <a:close/>
                </a:path>
                <a:path w="217804" h="589914">
                  <a:moveTo>
                    <a:pt x="20065" y="408089"/>
                  </a:moveTo>
                  <a:lnTo>
                    <a:pt x="13954" y="462343"/>
                  </a:lnTo>
                  <a:lnTo>
                    <a:pt x="13843" y="463334"/>
                  </a:lnTo>
                  <a:lnTo>
                    <a:pt x="21209" y="464146"/>
                  </a:lnTo>
                  <a:lnTo>
                    <a:pt x="22987" y="459333"/>
                  </a:lnTo>
                  <a:lnTo>
                    <a:pt x="25400" y="456463"/>
                  </a:lnTo>
                  <a:lnTo>
                    <a:pt x="28448" y="455561"/>
                  </a:lnTo>
                  <a:lnTo>
                    <a:pt x="31122" y="454736"/>
                  </a:lnTo>
                  <a:lnTo>
                    <a:pt x="126277" y="454736"/>
                  </a:lnTo>
                  <a:lnTo>
                    <a:pt x="129003" y="430212"/>
                  </a:lnTo>
                  <a:lnTo>
                    <a:pt x="109093" y="430212"/>
                  </a:lnTo>
                  <a:lnTo>
                    <a:pt x="77597" y="426719"/>
                  </a:lnTo>
                  <a:lnTo>
                    <a:pt x="77486" y="425729"/>
                  </a:lnTo>
                  <a:lnTo>
                    <a:pt x="77441" y="425322"/>
                  </a:lnTo>
                  <a:lnTo>
                    <a:pt x="65024" y="425322"/>
                  </a:lnTo>
                  <a:lnTo>
                    <a:pt x="27939" y="413296"/>
                  </a:lnTo>
                  <a:lnTo>
                    <a:pt x="27304" y="408901"/>
                  </a:lnTo>
                  <a:lnTo>
                    <a:pt x="20065" y="408089"/>
                  </a:lnTo>
                  <a:close/>
                </a:path>
                <a:path w="217804" h="589914">
                  <a:moveTo>
                    <a:pt x="122554" y="421144"/>
                  </a:moveTo>
                  <a:lnTo>
                    <a:pt x="121397" y="425322"/>
                  </a:lnTo>
                  <a:lnTo>
                    <a:pt x="121285" y="425729"/>
                  </a:lnTo>
                  <a:lnTo>
                    <a:pt x="119252" y="428434"/>
                  </a:lnTo>
                  <a:lnTo>
                    <a:pt x="113414" y="430212"/>
                  </a:lnTo>
                  <a:lnTo>
                    <a:pt x="129003" y="430212"/>
                  </a:lnTo>
                  <a:lnTo>
                    <a:pt x="129850" y="422592"/>
                  </a:lnTo>
                  <a:lnTo>
                    <a:pt x="129921" y="421957"/>
                  </a:lnTo>
                  <a:lnTo>
                    <a:pt x="122554" y="421144"/>
                  </a:lnTo>
                  <a:close/>
                </a:path>
                <a:path w="217804" h="589914">
                  <a:moveTo>
                    <a:pt x="101219" y="362178"/>
                  </a:moveTo>
                  <a:lnTo>
                    <a:pt x="64691" y="395884"/>
                  </a:lnTo>
                  <a:lnTo>
                    <a:pt x="64121" y="403034"/>
                  </a:lnTo>
                  <a:lnTo>
                    <a:pt x="64232" y="418231"/>
                  </a:lnTo>
                  <a:lnTo>
                    <a:pt x="65024" y="425322"/>
                  </a:lnTo>
                  <a:lnTo>
                    <a:pt x="77441" y="425322"/>
                  </a:lnTo>
                  <a:lnTo>
                    <a:pt x="77136" y="422592"/>
                  </a:lnTo>
                  <a:lnTo>
                    <a:pt x="77065" y="421957"/>
                  </a:lnTo>
                  <a:lnTo>
                    <a:pt x="76952" y="420941"/>
                  </a:lnTo>
                  <a:lnTo>
                    <a:pt x="76835" y="419887"/>
                  </a:lnTo>
                  <a:lnTo>
                    <a:pt x="76805" y="413296"/>
                  </a:lnTo>
                  <a:lnTo>
                    <a:pt x="77343" y="409155"/>
                  </a:lnTo>
                  <a:lnTo>
                    <a:pt x="78486" y="397840"/>
                  </a:lnTo>
                  <a:lnTo>
                    <a:pt x="84454" y="392772"/>
                  </a:lnTo>
                  <a:lnTo>
                    <a:pt x="133117" y="392772"/>
                  </a:lnTo>
                  <a:lnTo>
                    <a:pt x="136288" y="363918"/>
                  </a:lnTo>
                  <a:lnTo>
                    <a:pt x="116839" y="363918"/>
                  </a:lnTo>
                  <a:lnTo>
                    <a:pt x="101219" y="362178"/>
                  </a:lnTo>
                  <a:close/>
                </a:path>
                <a:path w="217804" h="589914">
                  <a:moveTo>
                    <a:pt x="133117" y="392772"/>
                  </a:moveTo>
                  <a:lnTo>
                    <a:pt x="84454" y="392772"/>
                  </a:lnTo>
                  <a:lnTo>
                    <a:pt x="112522" y="395884"/>
                  </a:lnTo>
                  <a:lnTo>
                    <a:pt x="116839" y="397001"/>
                  </a:lnTo>
                  <a:lnTo>
                    <a:pt x="122427" y="400164"/>
                  </a:lnTo>
                  <a:lnTo>
                    <a:pt x="123951" y="403034"/>
                  </a:lnTo>
                  <a:lnTo>
                    <a:pt x="124078" y="407174"/>
                  </a:lnTo>
                  <a:lnTo>
                    <a:pt x="132365" y="408089"/>
                  </a:lnTo>
                  <a:lnTo>
                    <a:pt x="131433" y="408089"/>
                  </a:lnTo>
                  <a:lnTo>
                    <a:pt x="133117" y="392772"/>
                  </a:lnTo>
                  <a:close/>
                </a:path>
                <a:path w="217804" h="589914">
                  <a:moveTo>
                    <a:pt x="130048" y="354025"/>
                  </a:moveTo>
                  <a:lnTo>
                    <a:pt x="116839" y="363918"/>
                  </a:lnTo>
                  <a:lnTo>
                    <a:pt x="136288" y="363918"/>
                  </a:lnTo>
                  <a:lnTo>
                    <a:pt x="137287" y="354837"/>
                  </a:lnTo>
                  <a:lnTo>
                    <a:pt x="130048" y="354025"/>
                  </a:lnTo>
                  <a:close/>
                </a:path>
                <a:path w="217804" h="589914">
                  <a:moveTo>
                    <a:pt x="4572" y="547509"/>
                  </a:moveTo>
                  <a:lnTo>
                    <a:pt x="0" y="588784"/>
                  </a:lnTo>
                  <a:lnTo>
                    <a:pt x="7238" y="589597"/>
                  </a:lnTo>
                  <a:lnTo>
                    <a:pt x="9144" y="584771"/>
                  </a:lnTo>
                  <a:lnTo>
                    <a:pt x="10413" y="582726"/>
                  </a:lnTo>
                  <a:lnTo>
                    <a:pt x="16583" y="579437"/>
                  </a:lnTo>
                  <a:lnTo>
                    <a:pt x="106517" y="579437"/>
                  </a:lnTo>
                  <a:lnTo>
                    <a:pt x="108331" y="577888"/>
                  </a:lnTo>
                  <a:lnTo>
                    <a:pt x="111378" y="572782"/>
                  </a:lnTo>
                  <a:lnTo>
                    <a:pt x="114300" y="567689"/>
                  </a:lnTo>
                  <a:lnTo>
                    <a:pt x="116332" y="560666"/>
                  </a:lnTo>
                  <a:lnTo>
                    <a:pt x="117024" y="553694"/>
                  </a:lnTo>
                  <a:lnTo>
                    <a:pt x="85471" y="553694"/>
                  </a:lnTo>
                  <a:lnTo>
                    <a:pt x="68072" y="551751"/>
                  </a:lnTo>
                  <a:lnTo>
                    <a:pt x="68073" y="550659"/>
                  </a:lnTo>
                  <a:lnTo>
                    <a:pt x="57150" y="550659"/>
                  </a:lnTo>
                  <a:lnTo>
                    <a:pt x="52349" y="550125"/>
                  </a:lnTo>
                  <a:lnTo>
                    <a:pt x="18923" y="550125"/>
                  </a:lnTo>
                  <a:lnTo>
                    <a:pt x="4572" y="547509"/>
                  </a:lnTo>
                  <a:close/>
                </a:path>
                <a:path w="217804" h="589914">
                  <a:moveTo>
                    <a:pt x="106517" y="579437"/>
                  </a:moveTo>
                  <a:lnTo>
                    <a:pt x="24002" y="579437"/>
                  </a:lnTo>
                  <a:lnTo>
                    <a:pt x="27927" y="579754"/>
                  </a:lnTo>
                  <a:lnTo>
                    <a:pt x="85344" y="586130"/>
                  </a:lnTo>
                  <a:lnTo>
                    <a:pt x="92837" y="585609"/>
                  </a:lnTo>
                  <a:lnTo>
                    <a:pt x="104139" y="581469"/>
                  </a:lnTo>
                  <a:lnTo>
                    <a:pt x="106517" y="579437"/>
                  </a:lnTo>
                  <a:close/>
                </a:path>
                <a:path w="217804" h="589914">
                  <a:moveTo>
                    <a:pt x="88900" y="495338"/>
                  </a:moveTo>
                  <a:lnTo>
                    <a:pt x="86890" y="513765"/>
                  </a:lnTo>
                  <a:lnTo>
                    <a:pt x="86795" y="514642"/>
                  </a:lnTo>
                  <a:lnTo>
                    <a:pt x="86720" y="515327"/>
                  </a:lnTo>
                  <a:lnTo>
                    <a:pt x="86613" y="516305"/>
                  </a:lnTo>
                  <a:lnTo>
                    <a:pt x="92328" y="517918"/>
                  </a:lnTo>
                  <a:lnTo>
                    <a:pt x="95064" y="519137"/>
                  </a:lnTo>
                  <a:lnTo>
                    <a:pt x="96921" y="520014"/>
                  </a:lnTo>
                  <a:lnTo>
                    <a:pt x="102870" y="524624"/>
                  </a:lnTo>
                  <a:lnTo>
                    <a:pt x="104901" y="527113"/>
                  </a:lnTo>
                  <a:lnTo>
                    <a:pt x="106679" y="532333"/>
                  </a:lnTo>
                  <a:lnTo>
                    <a:pt x="106669" y="537692"/>
                  </a:lnTo>
                  <a:lnTo>
                    <a:pt x="106399" y="540105"/>
                  </a:lnTo>
                  <a:lnTo>
                    <a:pt x="106275" y="541210"/>
                  </a:lnTo>
                  <a:lnTo>
                    <a:pt x="106172" y="542137"/>
                  </a:lnTo>
                  <a:lnTo>
                    <a:pt x="105238" y="544741"/>
                  </a:lnTo>
                  <a:lnTo>
                    <a:pt x="105156" y="544969"/>
                  </a:lnTo>
                  <a:lnTo>
                    <a:pt x="101600" y="549516"/>
                  </a:lnTo>
                  <a:lnTo>
                    <a:pt x="98678" y="551230"/>
                  </a:lnTo>
                  <a:lnTo>
                    <a:pt x="94741" y="552361"/>
                  </a:lnTo>
                  <a:lnTo>
                    <a:pt x="90932" y="553504"/>
                  </a:lnTo>
                  <a:lnTo>
                    <a:pt x="85471" y="553694"/>
                  </a:lnTo>
                  <a:lnTo>
                    <a:pt x="117024" y="553694"/>
                  </a:lnTo>
                  <a:lnTo>
                    <a:pt x="117043" y="553504"/>
                  </a:lnTo>
                  <a:lnTo>
                    <a:pt x="117156" y="552361"/>
                  </a:lnTo>
                  <a:lnTo>
                    <a:pt x="117273" y="551230"/>
                  </a:lnTo>
                  <a:lnTo>
                    <a:pt x="117394" y="550125"/>
                  </a:lnTo>
                  <a:lnTo>
                    <a:pt x="117461" y="549516"/>
                  </a:lnTo>
                  <a:lnTo>
                    <a:pt x="117570" y="548525"/>
                  </a:lnTo>
                  <a:lnTo>
                    <a:pt x="117839" y="544969"/>
                  </a:lnTo>
                  <a:lnTo>
                    <a:pt x="117728" y="537692"/>
                  </a:lnTo>
                  <a:lnTo>
                    <a:pt x="117348" y="533666"/>
                  </a:lnTo>
                  <a:lnTo>
                    <a:pt x="116971" y="530313"/>
                  </a:lnTo>
                  <a:lnTo>
                    <a:pt x="116876" y="529470"/>
                  </a:lnTo>
                  <a:lnTo>
                    <a:pt x="109093" y="497573"/>
                  </a:lnTo>
                  <a:lnTo>
                    <a:pt x="88900" y="495338"/>
                  </a:lnTo>
                  <a:close/>
                </a:path>
                <a:path w="217804" h="589914">
                  <a:moveTo>
                    <a:pt x="65362" y="513765"/>
                  </a:moveTo>
                  <a:lnTo>
                    <a:pt x="32385" y="513765"/>
                  </a:lnTo>
                  <a:lnTo>
                    <a:pt x="44703" y="515124"/>
                  </a:lnTo>
                  <a:lnTo>
                    <a:pt x="50164" y="518528"/>
                  </a:lnTo>
                  <a:lnTo>
                    <a:pt x="53594" y="524484"/>
                  </a:lnTo>
                  <a:lnTo>
                    <a:pt x="55739" y="529470"/>
                  </a:lnTo>
                  <a:lnTo>
                    <a:pt x="57038" y="535495"/>
                  </a:lnTo>
                  <a:lnTo>
                    <a:pt x="57343" y="540105"/>
                  </a:lnTo>
                  <a:lnTo>
                    <a:pt x="57255" y="548246"/>
                  </a:lnTo>
                  <a:lnTo>
                    <a:pt x="57150" y="550659"/>
                  </a:lnTo>
                  <a:lnTo>
                    <a:pt x="68073" y="550659"/>
                  </a:lnTo>
                  <a:lnTo>
                    <a:pt x="68034" y="535495"/>
                  </a:lnTo>
                  <a:lnTo>
                    <a:pt x="67181" y="524624"/>
                  </a:lnTo>
                  <a:lnTo>
                    <a:pt x="67082" y="523366"/>
                  </a:lnTo>
                  <a:lnTo>
                    <a:pt x="66976" y="522477"/>
                  </a:lnTo>
                  <a:lnTo>
                    <a:pt x="65362" y="513765"/>
                  </a:lnTo>
                  <a:close/>
                </a:path>
                <a:path w="217804" h="589914">
                  <a:moveTo>
                    <a:pt x="32385" y="482320"/>
                  </a:moveTo>
                  <a:lnTo>
                    <a:pt x="27432" y="482993"/>
                  </a:lnTo>
                  <a:lnTo>
                    <a:pt x="23113" y="484936"/>
                  </a:lnTo>
                  <a:lnTo>
                    <a:pt x="18669" y="486879"/>
                  </a:lnTo>
                  <a:lnTo>
                    <a:pt x="14986" y="490067"/>
                  </a:lnTo>
                  <a:lnTo>
                    <a:pt x="12191" y="494512"/>
                  </a:lnTo>
                  <a:lnTo>
                    <a:pt x="9271" y="498944"/>
                  </a:lnTo>
                  <a:lnTo>
                    <a:pt x="7493" y="504342"/>
                  </a:lnTo>
                  <a:lnTo>
                    <a:pt x="6858" y="510705"/>
                  </a:lnTo>
                  <a:lnTo>
                    <a:pt x="6495" y="513765"/>
                  </a:lnTo>
                  <a:lnTo>
                    <a:pt x="19685" y="548525"/>
                  </a:lnTo>
                  <a:lnTo>
                    <a:pt x="18923" y="550125"/>
                  </a:lnTo>
                  <a:lnTo>
                    <a:pt x="52349" y="550125"/>
                  </a:lnTo>
                  <a:lnTo>
                    <a:pt x="35433" y="548246"/>
                  </a:lnTo>
                  <a:lnTo>
                    <a:pt x="32258" y="547001"/>
                  </a:lnTo>
                  <a:lnTo>
                    <a:pt x="29270" y="544741"/>
                  </a:lnTo>
                  <a:lnTo>
                    <a:pt x="26543" y="542772"/>
                  </a:lnTo>
                  <a:lnTo>
                    <a:pt x="24384" y="540105"/>
                  </a:lnTo>
                  <a:lnTo>
                    <a:pt x="22987" y="536867"/>
                  </a:lnTo>
                  <a:lnTo>
                    <a:pt x="21480" y="533666"/>
                  </a:lnTo>
                  <a:lnTo>
                    <a:pt x="20954" y="530313"/>
                  </a:lnTo>
                  <a:lnTo>
                    <a:pt x="21600" y="524624"/>
                  </a:lnTo>
                  <a:lnTo>
                    <a:pt x="21616" y="524484"/>
                  </a:lnTo>
                  <a:lnTo>
                    <a:pt x="21743" y="523366"/>
                  </a:lnTo>
                  <a:lnTo>
                    <a:pt x="21844" y="522477"/>
                  </a:lnTo>
                  <a:lnTo>
                    <a:pt x="23368" y="519137"/>
                  </a:lnTo>
                  <a:lnTo>
                    <a:pt x="28701" y="514642"/>
                  </a:lnTo>
                  <a:lnTo>
                    <a:pt x="32385" y="513765"/>
                  </a:lnTo>
                  <a:lnTo>
                    <a:pt x="65362" y="513765"/>
                  </a:lnTo>
                  <a:lnTo>
                    <a:pt x="64910" y="511325"/>
                  </a:lnTo>
                  <a:lnTo>
                    <a:pt x="38032" y="482993"/>
                  </a:lnTo>
                  <a:lnTo>
                    <a:pt x="38399" y="482993"/>
                  </a:lnTo>
                  <a:lnTo>
                    <a:pt x="32385" y="482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035296" y="1324102"/>
            <a:ext cx="6942455" cy="5193665"/>
            <a:chOff x="5035296" y="1324102"/>
            <a:chExt cx="6942455" cy="5193665"/>
          </a:xfrm>
        </p:grpSpPr>
        <p:sp>
          <p:nvSpPr>
            <p:cNvPr id="17" name="object 17"/>
            <p:cNvSpPr/>
            <p:nvPr/>
          </p:nvSpPr>
          <p:spPr>
            <a:xfrm>
              <a:off x="5701284" y="1330452"/>
              <a:ext cx="4372610" cy="1529715"/>
            </a:xfrm>
            <a:custGeom>
              <a:avLst/>
              <a:gdLst/>
              <a:ahLst/>
              <a:cxnLst/>
              <a:rect l="l" t="t" r="r" b="b"/>
              <a:pathLst>
                <a:path w="4372609" h="1529714">
                  <a:moveTo>
                    <a:pt x="4278757" y="0"/>
                  </a:moveTo>
                  <a:lnTo>
                    <a:pt x="344677" y="941832"/>
                  </a:lnTo>
                  <a:lnTo>
                    <a:pt x="297814" y="746125"/>
                  </a:lnTo>
                  <a:lnTo>
                    <a:pt x="0" y="1231392"/>
                  </a:lnTo>
                  <a:lnTo>
                    <a:pt x="485266" y="1529334"/>
                  </a:lnTo>
                  <a:lnTo>
                    <a:pt x="438403" y="1333500"/>
                  </a:lnTo>
                  <a:lnTo>
                    <a:pt x="4372483" y="391540"/>
                  </a:lnTo>
                  <a:lnTo>
                    <a:pt x="4278757" y="0"/>
                  </a:lnTo>
                  <a:close/>
                </a:path>
              </a:pathLst>
            </a:custGeom>
            <a:solidFill>
              <a:srgbClr val="D1F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1284" y="1330452"/>
              <a:ext cx="4372610" cy="1529715"/>
            </a:xfrm>
            <a:custGeom>
              <a:avLst/>
              <a:gdLst/>
              <a:ahLst/>
              <a:cxnLst/>
              <a:rect l="l" t="t" r="r" b="b"/>
              <a:pathLst>
                <a:path w="4372609" h="1529714">
                  <a:moveTo>
                    <a:pt x="0" y="1231392"/>
                  </a:moveTo>
                  <a:lnTo>
                    <a:pt x="297814" y="746125"/>
                  </a:lnTo>
                  <a:lnTo>
                    <a:pt x="344677" y="941832"/>
                  </a:lnTo>
                  <a:lnTo>
                    <a:pt x="4278757" y="0"/>
                  </a:lnTo>
                  <a:lnTo>
                    <a:pt x="4372483" y="391540"/>
                  </a:lnTo>
                  <a:lnTo>
                    <a:pt x="438403" y="1333500"/>
                  </a:lnTo>
                  <a:lnTo>
                    <a:pt x="485266" y="1529334"/>
                  </a:lnTo>
                  <a:lnTo>
                    <a:pt x="0" y="123139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7600" y="1577467"/>
              <a:ext cx="3532504" cy="9448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53176" y="2696972"/>
              <a:ext cx="4164329" cy="1174750"/>
            </a:xfrm>
            <a:custGeom>
              <a:avLst/>
              <a:gdLst/>
              <a:ahLst/>
              <a:cxnLst/>
              <a:rect l="l" t="t" r="r" b="b"/>
              <a:pathLst>
                <a:path w="4164329" h="1174750">
                  <a:moveTo>
                    <a:pt x="4102227" y="0"/>
                  </a:moveTo>
                  <a:lnTo>
                    <a:pt x="381762" y="555498"/>
                  </a:lnTo>
                  <a:lnTo>
                    <a:pt x="351027" y="349123"/>
                  </a:lnTo>
                  <a:lnTo>
                    <a:pt x="0" y="823467"/>
                  </a:lnTo>
                  <a:lnTo>
                    <a:pt x="474218" y="1174495"/>
                  </a:lnTo>
                  <a:lnTo>
                    <a:pt x="443357" y="968120"/>
                  </a:lnTo>
                  <a:lnTo>
                    <a:pt x="4163822" y="412623"/>
                  </a:lnTo>
                  <a:lnTo>
                    <a:pt x="4102227" y="0"/>
                  </a:lnTo>
                  <a:close/>
                </a:path>
              </a:pathLst>
            </a:custGeom>
            <a:solidFill>
              <a:srgbClr val="CAF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3176" y="2696972"/>
              <a:ext cx="4164329" cy="1174750"/>
            </a:xfrm>
            <a:custGeom>
              <a:avLst/>
              <a:gdLst/>
              <a:ahLst/>
              <a:cxnLst/>
              <a:rect l="l" t="t" r="r" b="b"/>
              <a:pathLst>
                <a:path w="4164329" h="1174750">
                  <a:moveTo>
                    <a:pt x="0" y="823467"/>
                  </a:moveTo>
                  <a:lnTo>
                    <a:pt x="351027" y="349123"/>
                  </a:lnTo>
                  <a:lnTo>
                    <a:pt x="381762" y="555498"/>
                  </a:lnTo>
                  <a:lnTo>
                    <a:pt x="4102227" y="0"/>
                  </a:lnTo>
                  <a:lnTo>
                    <a:pt x="4163822" y="412623"/>
                  </a:lnTo>
                  <a:lnTo>
                    <a:pt x="443357" y="968120"/>
                  </a:lnTo>
                  <a:lnTo>
                    <a:pt x="474218" y="1174495"/>
                  </a:lnTo>
                  <a:lnTo>
                    <a:pt x="0" y="823467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8611" y="2850515"/>
              <a:ext cx="3731133" cy="7072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5296" y="4971287"/>
              <a:ext cx="1744726" cy="154588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95697" y="4096384"/>
              <a:ext cx="2665095" cy="1292860"/>
            </a:xfrm>
            <a:custGeom>
              <a:avLst/>
              <a:gdLst/>
              <a:ahLst/>
              <a:cxnLst/>
              <a:rect l="l" t="t" r="r" b="b"/>
              <a:pathLst>
                <a:path w="2665095" h="1292860">
                  <a:moveTo>
                    <a:pt x="461772" y="0"/>
                  </a:moveTo>
                  <a:lnTo>
                    <a:pt x="0" y="225551"/>
                  </a:lnTo>
                  <a:lnTo>
                    <a:pt x="225678" y="687196"/>
                  </a:lnTo>
                  <a:lnTo>
                    <a:pt x="284606" y="515365"/>
                  </a:lnTo>
                  <a:lnTo>
                    <a:pt x="2546857" y="1292733"/>
                  </a:lnTo>
                  <a:lnTo>
                    <a:pt x="2664968" y="949070"/>
                  </a:lnTo>
                  <a:lnTo>
                    <a:pt x="402716" y="171831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D6D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95697" y="4096384"/>
              <a:ext cx="2665095" cy="1292860"/>
            </a:xfrm>
            <a:custGeom>
              <a:avLst/>
              <a:gdLst/>
              <a:ahLst/>
              <a:cxnLst/>
              <a:rect l="l" t="t" r="r" b="b"/>
              <a:pathLst>
                <a:path w="2665095" h="1292860">
                  <a:moveTo>
                    <a:pt x="0" y="225551"/>
                  </a:moveTo>
                  <a:lnTo>
                    <a:pt x="461772" y="0"/>
                  </a:lnTo>
                  <a:lnTo>
                    <a:pt x="402716" y="171831"/>
                  </a:lnTo>
                  <a:lnTo>
                    <a:pt x="2664968" y="949070"/>
                  </a:lnTo>
                  <a:lnTo>
                    <a:pt x="2546857" y="1292733"/>
                  </a:lnTo>
                  <a:lnTo>
                    <a:pt x="284606" y="515365"/>
                  </a:lnTo>
                  <a:lnTo>
                    <a:pt x="225678" y="687196"/>
                  </a:lnTo>
                  <a:lnTo>
                    <a:pt x="0" y="225551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936" y="4413091"/>
              <a:ext cx="2000504" cy="8074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8204" y="3681018"/>
              <a:ext cx="4249038" cy="27839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5650" y="545668"/>
            <a:ext cx="10413365" cy="612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«Даю</a:t>
            </a:r>
            <a:r>
              <a:rPr sz="20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шанс»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подготовленные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педагогические </a:t>
            </a:r>
            <a:r>
              <a:rPr sz="2000" dirty="0">
                <a:latin typeface="Times New Roman"/>
                <a:cs typeface="Times New Roman"/>
              </a:rPr>
              <a:t>ситуации,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ребёнок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получает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возможность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неожиданно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раскрыть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самого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собственные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возможности.</a:t>
            </a:r>
            <a:endParaRPr sz="2000" dirty="0">
              <a:latin typeface="Times New Roman"/>
              <a:cs typeface="Times New Roman"/>
            </a:endParaRPr>
          </a:p>
          <a:p>
            <a:pPr marL="12700" marR="287020">
              <a:lnSpc>
                <a:spcPct val="100000"/>
              </a:lnSpc>
            </a:pP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«Исповедь»</a:t>
            </a:r>
            <a:r>
              <a:rPr sz="20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-это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приём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можно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применять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случаях,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когда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надежда,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искреннее </a:t>
            </a:r>
            <a:r>
              <a:rPr sz="2000" dirty="0">
                <a:latin typeface="Times New Roman"/>
                <a:cs typeface="Times New Roman"/>
              </a:rPr>
              <a:t>обращение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учителя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лучшим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чувствам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получит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понимание,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вызовет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ответный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отклик.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«Лестница»</a:t>
            </a:r>
            <a:r>
              <a:rPr sz="20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ситуация,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когда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учитель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постепенно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ведёт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ученика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вверх,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поднимаясь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ним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ступеням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знаний,</a:t>
            </a:r>
            <a:r>
              <a:rPr sz="2000" spc="-20" dirty="0">
                <a:latin typeface="Times New Roman"/>
                <a:cs typeface="Times New Roman"/>
              </a:rPr>
              <a:t> психологического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самоопределения,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обретения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веры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окружающих.</a:t>
            </a:r>
            <a:endParaRPr sz="2000" dirty="0">
              <a:latin typeface="Times New Roman"/>
              <a:cs typeface="Times New Roman"/>
            </a:endParaRPr>
          </a:p>
          <a:p>
            <a:pPr marL="12700" marR="216535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«Следуй</a:t>
            </a:r>
            <a:r>
              <a:rPr sz="20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за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нами»</a:t>
            </a:r>
            <a:r>
              <a:rPr sz="2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даёт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возможность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разбудить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дремлющую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мысль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ученика,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ему </a:t>
            </a:r>
            <a:r>
              <a:rPr sz="2000" dirty="0">
                <a:latin typeface="Times New Roman"/>
                <a:cs typeface="Times New Roman"/>
              </a:rPr>
              <a:t>возможность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обрести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радость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признания 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интеллектуальных</a:t>
            </a:r>
            <a:r>
              <a:rPr sz="2000" dirty="0">
                <a:latin typeface="Times New Roman"/>
                <a:cs typeface="Times New Roman"/>
              </a:rPr>
              <a:t> сил.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Реакция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окружающих </a:t>
            </a:r>
            <a:r>
              <a:rPr sz="2000" spc="-30" dirty="0">
                <a:latin typeface="Times New Roman"/>
                <a:cs typeface="Times New Roman"/>
              </a:rPr>
              <a:t>будет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служить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него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одновременно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сигналом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пробуждения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стимулом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познания,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результатом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усилий.</a:t>
            </a:r>
            <a:endParaRPr sz="2000" dirty="0">
              <a:latin typeface="Times New Roman"/>
              <a:cs typeface="Times New Roman"/>
            </a:endParaRPr>
          </a:p>
          <a:p>
            <a:pPr marL="12700" marR="27051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«Эмоциональный</a:t>
            </a:r>
            <a:r>
              <a:rPr sz="20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всплеск»,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«Заражение»</a:t>
            </a:r>
            <a:r>
              <a:rPr sz="2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учитель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должен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найти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способ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разбудить интеллектуальный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потенциал,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скрывается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каждом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ученике,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помочь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родить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усилие, которое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родит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мысль,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мысль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превратится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знание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ответное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чувство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признательности.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конечном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итоге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появится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вера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себя,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вера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успех.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«Эврика»-</a:t>
            </a:r>
            <a:r>
              <a:rPr sz="20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состоит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том,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чтобы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создать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условия,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которых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ребёнок,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выполняя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учебное </a:t>
            </a:r>
            <a:r>
              <a:rPr sz="2000" dirty="0">
                <a:latin typeface="Times New Roman"/>
                <a:cs typeface="Times New Roman"/>
              </a:rPr>
              <a:t>задание,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неожиданно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пришёл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выводу,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раскрывающему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неизвестные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него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ранее возможности.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«Линия</a:t>
            </a:r>
            <a:r>
              <a:rPr sz="20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горизонта»</a:t>
            </a:r>
            <a:r>
              <a:rPr sz="20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однажды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открыв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себя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увлекательность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поиска,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погружения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мир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неведомого,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школьник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может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уже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постоянно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стремиться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поиску,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считаясь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трудностями,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неудачами.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9408" y="19634"/>
            <a:ext cx="5732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r>
              <a:rPr sz="2800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создания</a:t>
            </a:r>
            <a:r>
              <a:rPr sz="2800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sz="2800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успеха: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53102" y="148844"/>
            <a:ext cx="278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Список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литературы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633220" y="687704"/>
            <a:ext cx="10038715" cy="2214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4625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184150" algn="l"/>
              </a:tabLst>
            </a:pPr>
            <a:r>
              <a:rPr sz="1800" spc="-10" dirty="0">
                <a:latin typeface="Times New Roman"/>
                <a:cs typeface="Times New Roman"/>
              </a:rPr>
              <a:t>Абрамова,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Г.С.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Практикум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возрастной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психологии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Г.С. </a:t>
            </a:r>
            <a:r>
              <a:rPr sz="1800" spc="-10" dirty="0">
                <a:latin typeface="Times New Roman"/>
                <a:cs typeface="Times New Roman"/>
              </a:rPr>
              <a:t>Абрамова.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2001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94444"/>
              <a:buAutoNum type="arabicPeriod"/>
              <a:tabLst>
                <a:tab pos="241300" algn="l"/>
              </a:tabLst>
            </a:pPr>
            <a:r>
              <a:rPr sz="1800" spc="-35" dirty="0">
                <a:latin typeface="Times New Roman"/>
                <a:cs typeface="Times New Roman"/>
              </a:rPr>
              <a:t>Гельмонт,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А.М.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причинах </a:t>
            </a:r>
            <a:r>
              <a:rPr sz="1800" spc="-10" dirty="0">
                <a:latin typeface="Times New Roman"/>
                <a:cs typeface="Times New Roman"/>
              </a:rPr>
              <a:t>неуспеваемости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путях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преодоления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А.М.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Гельмонт.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2001.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SzPct val="94444"/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Психические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особенности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слабоуспевающих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школьников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ред.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Й.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Ломпшера.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2006.</a:t>
            </a:r>
            <a:endParaRPr sz="1800">
              <a:latin typeface="Times New Roman"/>
              <a:cs typeface="Times New Roman"/>
            </a:endParaRPr>
          </a:p>
          <a:p>
            <a:pPr marL="12700" marR="5080" indent="227965">
              <a:lnSpc>
                <a:spcPct val="100000"/>
              </a:lnSpc>
              <a:buSzPct val="94444"/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Славина,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Л.С.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Индивидуальный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подход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неуспевающим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недисциплинированным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школьникам </a:t>
            </a:r>
            <a:r>
              <a:rPr sz="1800" dirty="0">
                <a:latin typeface="Times New Roman"/>
                <a:cs typeface="Times New Roman"/>
              </a:rPr>
              <a:t>Л.С.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Славина.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2000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94444"/>
              <a:buAutoNum type="arabicPeriod"/>
              <a:tabLst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Цетлин,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В.С.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Неуспеваемость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школьников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предупреждение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В.С.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Цетлин.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1998.</a:t>
            </a:r>
            <a:endParaRPr sz="1800">
              <a:latin typeface="Times New Roman"/>
              <a:cs typeface="Times New Roman"/>
            </a:endParaRPr>
          </a:p>
          <a:p>
            <a:pPr marL="12700" marR="182880" indent="228600">
              <a:lnSpc>
                <a:spcPts val="2110"/>
              </a:lnSpc>
              <a:spcBef>
                <a:spcPts val="114"/>
              </a:spcBef>
              <a:buSzPct val="94444"/>
              <a:buAutoNum type="arabicPeriod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Шилова,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Т.А.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Психологическая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типология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школьников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отставаниями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учении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отклонениями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поведении: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Книга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учителя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школьного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психолога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Т.А.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Шилова.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М.,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2009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81600" y="3064648"/>
            <a:ext cx="2011045" cy="2926715"/>
            <a:chOff x="3736403" y="3074428"/>
            <a:chExt cx="2011045" cy="29267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5864" y="3083953"/>
              <a:ext cx="1991994" cy="29074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41165" y="3079191"/>
              <a:ext cx="2001520" cy="2917190"/>
            </a:xfrm>
            <a:custGeom>
              <a:avLst/>
              <a:gdLst/>
              <a:ahLst/>
              <a:cxnLst/>
              <a:rect l="l" t="t" r="r" b="b"/>
              <a:pathLst>
                <a:path w="2001520" h="2917190">
                  <a:moveTo>
                    <a:pt x="0" y="2916935"/>
                  </a:moveTo>
                  <a:lnTo>
                    <a:pt x="2001519" y="2916935"/>
                  </a:lnTo>
                  <a:lnTo>
                    <a:pt x="2001519" y="0"/>
                  </a:lnTo>
                  <a:lnTo>
                    <a:pt x="0" y="0"/>
                  </a:lnTo>
                  <a:lnTo>
                    <a:pt x="0" y="2916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33600" y="3190620"/>
            <a:ext cx="2046605" cy="2926715"/>
            <a:chOff x="1544764" y="3074428"/>
            <a:chExt cx="2046605" cy="292671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226" y="3083953"/>
              <a:ext cx="2027047" cy="29074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49527" y="3079191"/>
              <a:ext cx="2037080" cy="2917190"/>
            </a:xfrm>
            <a:custGeom>
              <a:avLst/>
              <a:gdLst/>
              <a:ahLst/>
              <a:cxnLst/>
              <a:rect l="l" t="t" r="r" b="b"/>
              <a:pathLst>
                <a:path w="2037079" h="2917190">
                  <a:moveTo>
                    <a:pt x="0" y="2916935"/>
                  </a:moveTo>
                  <a:lnTo>
                    <a:pt x="2036572" y="2916935"/>
                  </a:lnTo>
                  <a:lnTo>
                    <a:pt x="2036572" y="0"/>
                  </a:lnTo>
                  <a:lnTo>
                    <a:pt x="0" y="0"/>
                  </a:lnTo>
                  <a:lnTo>
                    <a:pt x="0" y="2916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382000" y="3200400"/>
            <a:ext cx="2033270" cy="2926715"/>
            <a:chOff x="5886259" y="3074428"/>
            <a:chExt cx="2033270" cy="292671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847" y="3083953"/>
              <a:ext cx="2013966" cy="29074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91021" y="3079191"/>
              <a:ext cx="2023745" cy="2917190"/>
            </a:xfrm>
            <a:custGeom>
              <a:avLst/>
              <a:gdLst/>
              <a:ahLst/>
              <a:cxnLst/>
              <a:rect l="l" t="t" r="r" b="b"/>
              <a:pathLst>
                <a:path w="2023745" h="2917190">
                  <a:moveTo>
                    <a:pt x="0" y="2916935"/>
                  </a:moveTo>
                  <a:lnTo>
                    <a:pt x="2023491" y="2916935"/>
                  </a:lnTo>
                  <a:lnTo>
                    <a:pt x="2023491" y="0"/>
                  </a:lnTo>
                  <a:lnTo>
                    <a:pt x="0" y="0"/>
                  </a:lnTo>
                  <a:lnTo>
                    <a:pt x="0" y="2916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31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44943"/>
            <a:ext cx="7359904" cy="53480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29600" y="1676400"/>
            <a:ext cx="3505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imes New Roman"/>
                <a:cs typeface="Times New Roman"/>
              </a:rPr>
              <a:t>«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Успех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учении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– </a:t>
            </a:r>
            <a:r>
              <a:rPr sz="2400" b="1" spc="-10" dirty="0">
                <a:latin typeface="Times New Roman"/>
                <a:cs typeface="Times New Roman"/>
              </a:rPr>
              <a:t>единственный источник </a:t>
            </a:r>
            <a:r>
              <a:rPr sz="2400" b="1" dirty="0">
                <a:latin typeface="Times New Roman"/>
                <a:cs typeface="Times New Roman"/>
              </a:rPr>
              <a:t>внутренних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сил, </a:t>
            </a:r>
            <a:r>
              <a:rPr sz="2400" b="1" spc="-10" dirty="0">
                <a:latin typeface="Times New Roman"/>
                <a:cs typeface="Times New Roman"/>
              </a:rPr>
              <a:t>рождающий </a:t>
            </a:r>
            <a:r>
              <a:rPr sz="2400" b="1" dirty="0">
                <a:latin typeface="Times New Roman"/>
                <a:cs typeface="Times New Roman"/>
              </a:rPr>
              <a:t>энергию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для </a:t>
            </a:r>
            <a:r>
              <a:rPr sz="2400" b="1" spc="-10" dirty="0">
                <a:latin typeface="Times New Roman"/>
                <a:cs typeface="Times New Roman"/>
              </a:rPr>
              <a:t>преодоления трудностей, </a:t>
            </a:r>
            <a:r>
              <a:rPr sz="2400" b="1" dirty="0">
                <a:latin typeface="Times New Roman"/>
                <a:cs typeface="Times New Roman"/>
              </a:rPr>
              <a:t>желания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учиться».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4107" y="5410200"/>
            <a:ext cx="1772285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04825" marR="5080" indent="-492759">
              <a:lnSpc>
                <a:spcPct val="101899"/>
              </a:lnSpc>
              <a:spcBef>
                <a:spcPts val="60"/>
              </a:spcBef>
            </a:pPr>
            <a:r>
              <a:rPr sz="1600" b="1" spc="-20" dirty="0">
                <a:latin typeface="Times New Roman"/>
                <a:cs typeface="Times New Roman"/>
              </a:rPr>
              <a:t>В.А.Сухомлинский </a:t>
            </a:r>
            <a:r>
              <a:rPr sz="1600" b="1" spc="-30" dirty="0">
                <a:latin typeface="Times New Roman"/>
                <a:cs typeface="Times New Roman"/>
              </a:rPr>
              <a:t>Г.В.Нечукина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9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1808472"/>
            <a:ext cx="6781799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школьной неуспеваемости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 ее преодоления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7000" y="5321680"/>
            <a:ext cx="4875656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marR="57531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Дембинская Н. В., заместитель директора по ВР, педагог-психолог</a:t>
            </a:r>
          </a:p>
          <a:p>
            <a:pPr marL="518159" marR="57531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МБОУ «СОШ №131 г. Челябинска»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3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51" cy="69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724400" y="1676400"/>
            <a:ext cx="7013575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0574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PISA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российских</a:t>
            </a:r>
            <a:r>
              <a:rPr sz="2000" spc="-25" dirty="0">
                <a:latin typeface="Times New Roman"/>
                <a:cs typeface="Times New Roman"/>
              </a:rPr>
              <a:t> школьников,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достигают </a:t>
            </a:r>
            <a:r>
              <a:rPr sz="2000" spc="-25" dirty="0">
                <a:latin typeface="Times New Roman"/>
                <a:cs typeface="Times New Roman"/>
              </a:rPr>
              <a:t>необходимого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минимума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функциональной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грамотности, </a:t>
            </a:r>
            <a:r>
              <a:rPr sz="2000" dirty="0">
                <a:latin typeface="Times New Roman"/>
                <a:cs typeface="Times New Roman"/>
              </a:rPr>
              <a:t>составляет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28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среднемировой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уровень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школьной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неуспешности</a:t>
            </a:r>
            <a:endParaRPr sz="20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25%</a:t>
            </a:r>
            <a:endParaRPr sz="20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европейских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странах,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особенно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Скандинавии,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школьная</a:t>
            </a:r>
            <a:endParaRPr sz="20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неуспешность</a:t>
            </a:r>
            <a:r>
              <a:rPr sz="2000" b="1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10%.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Проблема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обучения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воспитания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разных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категорий</a:t>
            </a:r>
            <a:endParaRPr sz="2000" dirty="0">
              <a:latin typeface="Times New Roman"/>
              <a:cs typeface="Times New Roman"/>
            </a:endParaRPr>
          </a:p>
          <a:p>
            <a:pPr marL="299085" marR="11112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риском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школьной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неуспешности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находится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в </a:t>
            </a:r>
            <a:r>
              <a:rPr sz="2000" dirty="0">
                <a:latin typeface="Times New Roman"/>
                <a:cs typeface="Times New Roman"/>
              </a:rPr>
              <a:t>фокусе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педагогических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исследований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постоянно.</a:t>
            </a:r>
            <a:endParaRPr sz="2000" dirty="0">
              <a:latin typeface="Times New Roman"/>
              <a:cs typeface="Times New Roman"/>
            </a:endParaRPr>
          </a:p>
          <a:p>
            <a:pPr marL="362585" indent="-3498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62585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каждом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классе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успевают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около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30%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 err="1" smtClean="0">
                <a:latin typeface="Times New Roman"/>
                <a:cs typeface="Times New Roman"/>
              </a:rPr>
              <a:t>школьников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0" y="392826"/>
            <a:ext cx="2782951" cy="52514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931863"/>
            <a:ext cx="3505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10972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spc="-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3200" y="914400"/>
            <a:ext cx="6248400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u="sng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Школьная</a:t>
            </a:r>
            <a:r>
              <a:rPr lang="ru-RU" sz="2400" b="1" u="sng" spc="-7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spc="-20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неуспеваемость</a:t>
            </a:r>
            <a:r>
              <a:rPr lang="ru-RU" sz="2400" b="1" u="sng" spc="-10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ситуативное или устойчивое отставание школьника в освоении учебного материала по одному или нескольким предметам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12700">
              <a:lnSpc>
                <a:spcPct val="10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 err="1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Школьная</a:t>
            </a:r>
            <a:r>
              <a:rPr sz="2400" b="1" u="sng" spc="-10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неуспешность</a:t>
            </a:r>
            <a:r>
              <a:rPr sz="2400" b="1" u="sng" spc="-1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нежелание или неспособность ученика выполнить требования образовательной программы, потеря интереса к школьной жизни и позиции учащегося; педагогическая запущенность, трудновоспитуемость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990600"/>
            <a:ext cx="291837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68" y="-45614"/>
            <a:ext cx="12199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312" y="-32266"/>
            <a:ext cx="10251947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2190">
              <a:lnSpc>
                <a:spcPct val="100000"/>
              </a:lnSpc>
              <a:spcBef>
                <a:spcPts val="95"/>
              </a:spcBef>
            </a:pP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sz="2400" b="1" i="1" spc="-8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sz="2400" b="1" i="1" spc="-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меняется.</a:t>
            </a:r>
            <a:r>
              <a:rPr sz="2400" b="1" i="1" spc="-6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sz="2400" b="1" i="1" spc="-7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требуются</a:t>
            </a:r>
            <a:r>
              <a:rPr sz="2400" b="1" i="1" spc="-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творчество, </a:t>
            </a:r>
            <a:r>
              <a:rPr sz="2400" b="1" i="1" spc="-1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инициатива</a:t>
            </a:r>
            <a:r>
              <a:rPr sz="2400" b="1" i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spc="-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быстрое</a:t>
            </a:r>
            <a:r>
              <a:rPr sz="2400" b="1" i="1" spc="-9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мышление,</a:t>
            </a:r>
            <a:r>
              <a:rPr sz="2400" b="1" i="1" spc="-7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sz="2400" b="1" i="1" spc="-6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2400" b="1" i="1" spc="-9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i="1" spc="-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высокой</a:t>
            </a:r>
            <a:endParaRPr sz="2400" b="1" i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неопределенностью,</a:t>
            </a:r>
            <a:r>
              <a:rPr sz="2400" b="1" i="1" spc="-1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i="1" spc="-9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i="1" spc="-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sz="2400" b="1" i="1" spc="-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учат</a:t>
            </a:r>
            <a:r>
              <a:rPr sz="2400" b="1" i="1" spc="-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четко</a:t>
            </a:r>
            <a:r>
              <a:rPr sz="2400" b="1" i="1" spc="-8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следовать</a:t>
            </a:r>
            <a:r>
              <a:rPr sz="2400" b="1" i="1" spc="-1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шаблонам </a:t>
            </a:r>
            <a:r>
              <a:rPr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i="1" spc="-3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регламентам</a:t>
            </a:r>
            <a:endParaRPr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2248842"/>
            <a:ext cx="3789679" cy="3796680"/>
          </a:xfrm>
          <a:custGeom>
            <a:avLst/>
            <a:gdLst/>
            <a:ahLst/>
            <a:cxnLst/>
            <a:rect l="l" t="t" r="r" b="b"/>
            <a:pathLst>
              <a:path w="3789679" h="3539490">
                <a:moveTo>
                  <a:pt x="0" y="3539490"/>
                </a:moveTo>
                <a:lnTo>
                  <a:pt x="3789553" y="3539490"/>
                </a:lnTo>
                <a:lnTo>
                  <a:pt x="3789553" y="0"/>
                </a:lnTo>
                <a:lnTo>
                  <a:pt x="0" y="0"/>
                </a:lnTo>
                <a:lnTo>
                  <a:pt x="0" y="353949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39464" y="2540649"/>
            <a:ext cx="3422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Несоответствие: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i="1" dirty="0">
                <a:latin typeface="Times New Roman"/>
                <a:cs typeface="Times New Roman"/>
              </a:rPr>
              <a:t>чему</a:t>
            </a:r>
            <a:r>
              <a:rPr sz="2800" i="1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обучают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в</a:t>
            </a:r>
            <a:r>
              <a:rPr sz="2800" i="1" spc="-8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школе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2656" y="4058488"/>
            <a:ext cx="313563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Times New Roman"/>
                <a:cs typeface="Times New Roman"/>
              </a:rPr>
              <a:t>что</a:t>
            </a:r>
            <a:r>
              <a:rPr sz="2800" i="1" spc="-9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должны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уметь </a:t>
            </a:r>
            <a:r>
              <a:rPr sz="2800" i="1" dirty="0">
                <a:latin typeface="Times New Roman"/>
                <a:cs typeface="Times New Roman"/>
              </a:rPr>
              <a:t>выпускники,</a:t>
            </a:r>
            <a:r>
              <a:rPr sz="2800" i="1" spc="-13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чтобы </a:t>
            </a:r>
            <a:r>
              <a:rPr sz="2800" i="1" dirty="0">
                <a:latin typeface="Times New Roman"/>
                <a:cs typeface="Times New Roman"/>
              </a:rPr>
              <a:t>быть</a:t>
            </a:r>
            <a:r>
              <a:rPr sz="2800" i="1" spc="-10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успешными</a:t>
            </a:r>
            <a:r>
              <a:rPr sz="2800" i="1" spc="-105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Times New Roman"/>
                <a:cs typeface="Times New Roman"/>
              </a:rPr>
              <a:t>на </a:t>
            </a:r>
            <a:r>
              <a:rPr sz="2800" i="1" dirty="0">
                <a:latin typeface="Times New Roman"/>
                <a:cs typeface="Times New Roman"/>
              </a:rPr>
              <a:t>рынке</a:t>
            </a:r>
            <a:r>
              <a:rPr sz="2800" i="1" spc="-14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труда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54274" y="2248843"/>
            <a:ext cx="4680526" cy="3796680"/>
          </a:xfrm>
          <a:custGeom>
            <a:avLst/>
            <a:gdLst/>
            <a:ahLst/>
            <a:cxnLst/>
            <a:rect l="l" t="t" r="r" b="b"/>
            <a:pathLst>
              <a:path w="5403850" h="3170554">
                <a:moveTo>
                  <a:pt x="0" y="3170047"/>
                </a:moveTo>
                <a:lnTo>
                  <a:pt x="5403341" y="3170047"/>
                </a:lnTo>
                <a:lnTo>
                  <a:pt x="5403341" y="0"/>
                </a:lnTo>
                <a:lnTo>
                  <a:pt x="0" y="0"/>
                </a:lnTo>
                <a:lnTo>
                  <a:pt x="0" y="31700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67600" y="2536062"/>
            <a:ext cx="388620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latin typeface="Times New Roman"/>
                <a:cs typeface="Times New Roman"/>
              </a:rPr>
              <a:t>Результат: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481580" algn="l"/>
              </a:tabLst>
            </a:pPr>
            <a:r>
              <a:rPr sz="2400" b="1" dirty="0">
                <a:latin typeface="Times New Roman"/>
                <a:cs typeface="Times New Roman"/>
              </a:rPr>
              <a:t>«выученная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беспомощность»</a:t>
            </a:r>
            <a:r>
              <a:rPr sz="2400" spc="-10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выпускники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ждут,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им </a:t>
            </a:r>
            <a:r>
              <a:rPr sz="2400" dirty="0">
                <a:latin typeface="Times New Roman"/>
                <a:cs typeface="Times New Roman"/>
              </a:rPr>
              <a:t>принесут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новый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шаблон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стандарт,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дают,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отсюда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i="1" spc="-10" dirty="0" err="1" smtClean="0">
                <a:latin typeface="Times New Roman"/>
                <a:cs typeface="Times New Roman"/>
              </a:rPr>
              <a:t>неуспешность</a:t>
            </a:r>
            <a:r>
              <a:rPr lang="ru-RU"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 err="1" smtClean="0">
                <a:latin typeface="Times New Roman"/>
                <a:cs typeface="Times New Roman"/>
              </a:rPr>
              <a:t>выпускников</a:t>
            </a:r>
            <a:r>
              <a:rPr sz="2400" b="1" i="1" spc="-10" dirty="0" smtClean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после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школы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66772" y="1600200"/>
            <a:ext cx="3658930" cy="2546983"/>
            <a:chOff x="2955544" y="1890924"/>
            <a:chExt cx="3658930" cy="2078587"/>
          </a:xfrm>
        </p:grpSpPr>
        <p:sp>
          <p:nvSpPr>
            <p:cNvPr id="9" name="object 9"/>
            <p:cNvSpPr/>
            <p:nvPr/>
          </p:nvSpPr>
          <p:spPr>
            <a:xfrm>
              <a:off x="2955544" y="3361181"/>
              <a:ext cx="368935" cy="608330"/>
            </a:xfrm>
            <a:custGeom>
              <a:avLst/>
              <a:gdLst/>
              <a:ahLst/>
              <a:cxnLst/>
              <a:rect l="l" t="t" r="r" b="b"/>
              <a:pathLst>
                <a:path w="368935" h="608329">
                  <a:moveTo>
                    <a:pt x="184150" y="0"/>
                  </a:moveTo>
                  <a:lnTo>
                    <a:pt x="0" y="184150"/>
                  </a:lnTo>
                  <a:lnTo>
                    <a:pt x="92075" y="184150"/>
                  </a:lnTo>
                  <a:lnTo>
                    <a:pt x="92075" y="423798"/>
                  </a:lnTo>
                  <a:lnTo>
                    <a:pt x="0" y="423798"/>
                  </a:lnTo>
                  <a:lnTo>
                    <a:pt x="184150" y="608075"/>
                  </a:lnTo>
                  <a:lnTo>
                    <a:pt x="368427" y="423798"/>
                  </a:lnTo>
                  <a:lnTo>
                    <a:pt x="276351" y="423798"/>
                  </a:lnTo>
                  <a:lnTo>
                    <a:pt x="276351" y="184150"/>
                  </a:lnTo>
                  <a:lnTo>
                    <a:pt x="368427" y="18415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5544" y="3361181"/>
              <a:ext cx="368935" cy="608330"/>
            </a:xfrm>
            <a:custGeom>
              <a:avLst/>
              <a:gdLst/>
              <a:ahLst/>
              <a:cxnLst/>
              <a:rect l="l" t="t" r="r" b="b"/>
              <a:pathLst>
                <a:path w="368935" h="608329">
                  <a:moveTo>
                    <a:pt x="184150" y="0"/>
                  </a:moveTo>
                  <a:lnTo>
                    <a:pt x="368427" y="184150"/>
                  </a:lnTo>
                  <a:lnTo>
                    <a:pt x="276351" y="184150"/>
                  </a:lnTo>
                  <a:lnTo>
                    <a:pt x="276351" y="423798"/>
                  </a:lnTo>
                  <a:lnTo>
                    <a:pt x="368427" y="423798"/>
                  </a:lnTo>
                  <a:lnTo>
                    <a:pt x="184150" y="608075"/>
                  </a:lnTo>
                  <a:lnTo>
                    <a:pt x="0" y="423798"/>
                  </a:lnTo>
                  <a:lnTo>
                    <a:pt x="92075" y="423798"/>
                  </a:lnTo>
                  <a:lnTo>
                    <a:pt x="92075" y="184150"/>
                  </a:lnTo>
                  <a:lnTo>
                    <a:pt x="0" y="184150"/>
                  </a:lnTo>
                  <a:lnTo>
                    <a:pt x="184150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4809" y="1890924"/>
              <a:ext cx="2399665" cy="667385"/>
            </a:xfrm>
            <a:custGeom>
              <a:avLst/>
              <a:gdLst/>
              <a:ahLst/>
              <a:cxnLst/>
              <a:rect l="l" t="t" r="r" b="b"/>
              <a:pathLst>
                <a:path w="2399665" h="667385">
                  <a:moveTo>
                    <a:pt x="2024379" y="0"/>
                  </a:moveTo>
                  <a:lnTo>
                    <a:pt x="291846" y="0"/>
                  </a:ln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0" y="667130"/>
                  </a:lnTo>
                  <a:lnTo>
                    <a:pt x="166750" y="667130"/>
                  </a:lnTo>
                  <a:lnTo>
                    <a:pt x="166750" y="291846"/>
                  </a:lnTo>
                  <a:lnTo>
                    <a:pt x="176581" y="243173"/>
                  </a:lnTo>
                  <a:lnTo>
                    <a:pt x="203390" y="203453"/>
                  </a:lnTo>
                  <a:lnTo>
                    <a:pt x="243153" y="176688"/>
                  </a:lnTo>
                  <a:lnTo>
                    <a:pt x="291846" y="166877"/>
                  </a:lnTo>
                  <a:lnTo>
                    <a:pt x="2024379" y="166877"/>
                  </a:lnTo>
                  <a:lnTo>
                    <a:pt x="2073072" y="176688"/>
                  </a:lnTo>
                  <a:lnTo>
                    <a:pt x="2112835" y="203454"/>
                  </a:lnTo>
                  <a:lnTo>
                    <a:pt x="2139644" y="243173"/>
                  </a:lnTo>
                  <a:lnTo>
                    <a:pt x="2149475" y="291846"/>
                  </a:lnTo>
                  <a:lnTo>
                    <a:pt x="2149475" y="333628"/>
                  </a:lnTo>
                  <a:lnTo>
                    <a:pt x="2066036" y="333628"/>
                  </a:lnTo>
                  <a:lnTo>
                    <a:pt x="2232914" y="500379"/>
                  </a:lnTo>
                  <a:lnTo>
                    <a:pt x="2399665" y="333628"/>
                  </a:lnTo>
                  <a:lnTo>
                    <a:pt x="2316226" y="333628"/>
                  </a:lnTo>
                  <a:lnTo>
                    <a:pt x="2316226" y="291846"/>
                  </a:lnTo>
                  <a:lnTo>
                    <a:pt x="2312405" y="244511"/>
                  </a:lnTo>
                  <a:lnTo>
                    <a:pt x="2301345" y="199607"/>
                  </a:lnTo>
                  <a:lnTo>
                    <a:pt x="2283647" y="157734"/>
                  </a:lnTo>
                  <a:lnTo>
                    <a:pt x="2259911" y="119493"/>
                  </a:lnTo>
                  <a:lnTo>
                    <a:pt x="2230739" y="85486"/>
                  </a:lnTo>
                  <a:lnTo>
                    <a:pt x="2196732" y="56314"/>
                  </a:lnTo>
                  <a:lnTo>
                    <a:pt x="2158491" y="32578"/>
                  </a:lnTo>
                  <a:lnTo>
                    <a:pt x="2116618" y="14880"/>
                  </a:lnTo>
                  <a:lnTo>
                    <a:pt x="2071714" y="3820"/>
                  </a:lnTo>
                  <a:lnTo>
                    <a:pt x="20243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"/>
            <a:ext cx="1219993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819400" y="533400"/>
            <a:ext cx="8610600" cy="4541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6794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</a:t>
            </a:r>
            <a:r>
              <a:rPr sz="2800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sz="2800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инструменты преодоления</a:t>
            </a:r>
            <a:r>
              <a:rPr sz="2800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sz="2800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</a:p>
          <a:p>
            <a:pPr marL="355600" indent="-342900">
              <a:lnSpc>
                <a:spcPct val="100000"/>
              </a:lnSpc>
              <a:spcBef>
                <a:spcPts val="206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Технология</a:t>
            </a:r>
            <a:r>
              <a:rPr sz="24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2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критического</a:t>
            </a:r>
            <a:r>
              <a:rPr sz="2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Технология</a:t>
            </a:r>
            <a:r>
              <a:rPr sz="2400" b="0" spc="3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дифференциации</a:t>
            </a:r>
            <a:r>
              <a:rPr sz="24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индивидуализации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Технология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формирующего</a:t>
            </a:r>
            <a:r>
              <a:rPr sz="24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оценивания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Технология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проблемного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Технология</a:t>
            </a:r>
            <a:r>
              <a:rPr sz="2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проектной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деятельности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Педагогика</a:t>
            </a:r>
            <a:r>
              <a:rPr sz="24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сотрудничества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Тьюторство,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наставничество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др.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9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учебной неуспеваемости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1600200"/>
            <a:ext cx="701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биопсихические причины (физиологические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педагогические причины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социальные причины.</a:t>
            </a:r>
          </a:p>
        </p:txBody>
      </p:sp>
    </p:spTree>
    <p:extLst>
      <p:ext uri="{BB962C8B-B14F-4D97-AF65-F5344CB8AC3E}">
        <p14:creationId xmlns:p14="http://schemas.microsoft.com/office/powerpoint/2010/main" val="3441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" y="87092"/>
            <a:ext cx="12191999" cy="677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31626"/>
            <a:ext cx="4800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чем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конкретно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проявляется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sz="2400" dirty="0"/>
              <a:t>синдром</a:t>
            </a:r>
            <a:r>
              <a:rPr sz="2400" spc="-130" dirty="0"/>
              <a:t> </a:t>
            </a:r>
            <a:r>
              <a:rPr sz="2400" spc="-10" dirty="0"/>
              <a:t>школьной</a:t>
            </a:r>
            <a:r>
              <a:rPr sz="2400" spc="-110" dirty="0"/>
              <a:t> </a:t>
            </a:r>
            <a:r>
              <a:rPr sz="2400" spc="-10" dirty="0"/>
              <a:t>неуспешности: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7391399" y="100710"/>
            <a:ext cx="4572001" cy="5796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6435" marR="663575" indent="59880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Как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проявляется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школьная</a:t>
            </a:r>
            <a:r>
              <a:rPr sz="2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неуспешность?</a:t>
            </a:r>
            <a:endParaRPr sz="20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Font typeface="Wingdings"/>
              <a:buChar char=""/>
              <a:tabLst>
                <a:tab pos="354965" algn="l"/>
              </a:tabLst>
            </a:pPr>
            <a:r>
              <a:rPr sz="2200" spc="-10" dirty="0">
                <a:latin typeface="Times New Roman"/>
                <a:cs typeface="Times New Roman"/>
              </a:rPr>
              <a:t>Второгодничество.</a:t>
            </a:r>
            <a:endParaRPr sz="2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latin typeface="Times New Roman"/>
                <a:cs typeface="Times New Roman"/>
              </a:rPr>
              <a:t>Низкая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успеваемость.</a:t>
            </a:r>
            <a:endParaRPr sz="2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latin typeface="Times New Roman"/>
                <a:cs typeface="Times New Roman"/>
              </a:rPr>
              <a:t>Дефицит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базовых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умений.</a:t>
            </a:r>
            <a:endParaRPr sz="2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latin typeface="Times New Roman"/>
                <a:cs typeface="Times New Roman"/>
              </a:rPr>
              <a:t>Дефицит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умения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учиться.</a:t>
            </a:r>
            <a:endParaRPr sz="2200" dirty="0">
              <a:latin typeface="Times New Roman"/>
              <a:cs typeface="Times New Roman"/>
            </a:endParaRPr>
          </a:p>
          <a:p>
            <a:pPr marL="297815" marR="429259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Отставание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год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больше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от 	</a:t>
            </a:r>
            <a:r>
              <a:rPr sz="2200" spc="-20" dirty="0">
                <a:latin typeface="Times New Roman"/>
                <a:cs typeface="Times New Roman"/>
              </a:rPr>
              <a:t>сверстников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учёбе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развитии.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Недостаточное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владение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языком</a:t>
            </a:r>
            <a:endParaRPr sz="22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обучения.</a:t>
            </a:r>
            <a:endParaRPr sz="2200" dirty="0">
              <a:latin typeface="Times New Roman"/>
              <a:cs typeface="Times New Roman"/>
            </a:endParaRPr>
          </a:p>
          <a:p>
            <a:pPr marL="297815" marR="156845" indent="-28575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Невключённость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жизнь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класса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и 	</a:t>
            </a:r>
            <a:r>
              <a:rPr sz="2200" spc="-10" dirty="0">
                <a:latin typeface="Times New Roman"/>
                <a:cs typeface="Times New Roman"/>
              </a:rPr>
              <a:t>школы.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Низкие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баллы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ГИА.</a:t>
            </a:r>
            <a:endParaRPr sz="2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200" spc="-20" dirty="0">
                <a:latin typeface="Times New Roman"/>
                <a:cs typeface="Times New Roman"/>
              </a:rPr>
              <a:t>Многочисленные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пропуски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уроков.</a:t>
            </a:r>
            <a:endParaRPr sz="2200" dirty="0">
              <a:latin typeface="Times New Roman"/>
              <a:cs typeface="Times New Roman"/>
            </a:endParaRPr>
          </a:p>
          <a:p>
            <a:pPr marL="297815" marR="242570" indent="-28575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Дисциплинарные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проблемы, 	приведшие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отставанию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учёбе, 	изменении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общении.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901395"/>
            <a:ext cx="4191000" cy="48558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8450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Неуспеваемость.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Постоянно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высокий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уровень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тревоги.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Низкая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мотивация.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Нарушения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внимания,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памяти.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Неусидчивость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уход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себя.</a:t>
            </a:r>
            <a:endParaRPr sz="2200" dirty="0">
              <a:latin typeface="Times New Roman"/>
              <a:cs typeface="Times New Roman"/>
            </a:endParaRPr>
          </a:p>
          <a:p>
            <a:pPr marL="297815" marR="58419" indent="-2857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Заниженная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(или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неадекватная) 	</a:t>
            </a:r>
            <a:r>
              <a:rPr sz="2200" dirty="0">
                <a:latin typeface="Times New Roman"/>
                <a:cs typeface="Times New Roman"/>
              </a:rPr>
              <a:t>самооценка,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представление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себе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как 	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«безнадежном»,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«плохом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ученике».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Неуверенность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себе.</a:t>
            </a:r>
            <a:endParaRPr sz="2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200" dirty="0">
                <a:latin typeface="Times New Roman"/>
                <a:cs typeface="Times New Roman"/>
              </a:rPr>
              <a:t>Неверие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возможность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удачи.</a:t>
            </a:r>
            <a:endParaRPr sz="2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Ожидание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помощи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других.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850" y="150698"/>
            <a:ext cx="10257790" cy="124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3200" dirty="0"/>
              <a:t>Школьная</a:t>
            </a:r>
            <a:r>
              <a:rPr sz="3200" spc="-85" dirty="0"/>
              <a:t> </a:t>
            </a:r>
            <a:r>
              <a:rPr sz="3200" spc="-20" dirty="0"/>
              <a:t>неуспеваемость</a:t>
            </a:r>
            <a:r>
              <a:rPr sz="3200" spc="-95" dirty="0"/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это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отставание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учении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24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при котором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за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отведенное</a:t>
            </a:r>
            <a:r>
              <a:rPr sz="2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время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учащийся</a:t>
            </a:r>
            <a:r>
              <a:rPr sz="24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не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овладевает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удовлетворительном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уровне</a:t>
            </a:r>
            <a:r>
              <a:rPr sz="24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знаниями,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предусмотренными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учебной</a:t>
            </a:r>
            <a:r>
              <a:rPr sz="24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программой,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также</a:t>
            </a:r>
            <a:r>
              <a:rPr sz="24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весь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3850" y="1373200"/>
            <a:ext cx="8529320" cy="128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комплекс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проблем,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который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может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сложиться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ребенка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связи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с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систематическим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обучением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(как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группе,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индивидуально)</a:t>
            </a:r>
            <a:endParaRPr sz="2400" dirty="0">
              <a:latin typeface="Times New Roman"/>
              <a:cs typeface="Times New Roman"/>
            </a:endParaRPr>
          </a:p>
          <a:p>
            <a:pPr marL="272415" algn="ctr">
              <a:lnSpc>
                <a:spcPct val="100000"/>
              </a:lnSpc>
              <a:spcBef>
                <a:spcPts val="830"/>
              </a:spcBef>
            </a:pPr>
            <a:r>
              <a:rPr sz="2800" b="1" spc="-30" dirty="0">
                <a:latin typeface="Times New Roman"/>
                <a:cs typeface="Times New Roman"/>
              </a:rPr>
              <a:t>Группы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неуспевающих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детей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8050" y="2808516"/>
            <a:ext cx="8392668" cy="366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7066" y="2719946"/>
            <a:ext cx="5434330" cy="36937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рекомендуются:</a:t>
            </a:r>
            <a:endParaRPr sz="1800" dirty="0">
              <a:latin typeface="Times New Roman"/>
              <a:cs typeface="Times New Roman"/>
            </a:endParaRPr>
          </a:p>
          <a:p>
            <a:pPr marL="91440" marR="924560" indent="-1333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специально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организованные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занятия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 </a:t>
            </a:r>
            <a:r>
              <a:rPr sz="1800" spc="-10" dirty="0">
                <a:latin typeface="Times New Roman"/>
                <a:cs typeface="Times New Roman"/>
              </a:rPr>
              <a:t>формированию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познавательных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процессов</a:t>
            </a:r>
            <a:r>
              <a:rPr sz="1800" spc="-50" dirty="0">
                <a:latin typeface="Times New Roman"/>
                <a:cs typeface="Times New Roman"/>
              </a:rPr>
              <a:t> - </a:t>
            </a:r>
            <a:r>
              <a:rPr sz="1800" dirty="0">
                <a:latin typeface="Times New Roman"/>
                <a:cs typeface="Times New Roman"/>
              </a:rPr>
              <a:t>внимания,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памяти,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отдельных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мыслительных</a:t>
            </a:r>
            <a:endParaRPr sz="1800" dirty="0">
              <a:latin typeface="Times New Roman"/>
              <a:cs typeface="Times New Roman"/>
            </a:endParaRPr>
          </a:p>
          <a:p>
            <a:pPr marL="91440" marR="47942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операций: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сравнения,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классификации,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обобщения </a:t>
            </a:r>
            <a:r>
              <a:rPr sz="1800" dirty="0">
                <a:latin typeface="Times New Roman"/>
                <a:cs typeface="Times New Roman"/>
              </a:rPr>
              <a:t>(занятия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логопедом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психологом);</a:t>
            </a:r>
            <a:endParaRPr sz="1800" dirty="0">
              <a:latin typeface="Times New Roman"/>
              <a:cs typeface="Times New Roman"/>
            </a:endParaRPr>
          </a:p>
          <a:p>
            <a:pPr marL="91440" marR="95885" indent="131445">
              <a:lnSpc>
                <a:spcPct val="100000"/>
              </a:lnSpc>
              <a:buChar char="-"/>
              <a:tabLst>
                <a:tab pos="222885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дополнительные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занятия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формированию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учебных</a:t>
            </a:r>
            <a:r>
              <a:rPr sz="1800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навыков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(работа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алгоритму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решении задачи,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скорости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чтения,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навыки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работы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с </a:t>
            </a:r>
            <a:r>
              <a:rPr sz="1800" dirty="0">
                <a:latin typeface="Times New Roman"/>
                <a:cs typeface="Times New Roman"/>
              </a:rPr>
              <a:t>книгой,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логические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умения,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умения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проводить</a:t>
            </a:r>
            <a:endParaRPr sz="1800" dirty="0">
              <a:latin typeface="Times New Roman"/>
              <a:cs typeface="Times New Roman"/>
            </a:endParaRPr>
          </a:p>
          <a:p>
            <a:pPr marL="91440" marR="114300">
              <a:lnSpc>
                <a:spcPct val="100000"/>
              </a:lnSpc>
              <a:spcBef>
                <a:spcPts val="5"/>
              </a:spcBef>
              <a:tabLst>
                <a:tab pos="2900045" algn="l"/>
              </a:tabLst>
            </a:pPr>
            <a:r>
              <a:rPr sz="1800" dirty="0">
                <a:latin typeface="Times New Roman"/>
                <a:cs typeface="Times New Roman"/>
              </a:rPr>
              <a:t>геометрические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измерения,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вычислительные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навыки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т.д.).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Главное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группой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– </a:t>
            </a:r>
            <a:r>
              <a:rPr sz="1800" b="1" spc="-10" dirty="0">
                <a:latin typeface="Times New Roman"/>
                <a:cs typeface="Times New Roman"/>
              </a:rPr>
              <a:t>научить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их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учиться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6748" y="245109"/>
            <a:ext cx="4823460" cy="21545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группа.</a:t>
            </a:r>
            <a:r>
              <a:rPr sz="20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Низкое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качество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мыслительной </a:t>
            </a:r>
            <a:r>
              <a:rPr sz="2000" b="1" dirty="0">
                <a:latin typeface="Times New Roman"/>
                <a:cs typeface="Times New Roman"/>
              </a:rPr>
              <a:t>деятельности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(слабое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развитие познавательных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процессов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внимания, </a:t>
            </a:r>
            <a:r>
              <a:rPr sz="2000" dirty="0">
                <a:latin typeface="Times New Roman"/>
                <a:cs typeface="Times New Roman"/>
              </a:rPr>
              <a:t>памяти,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мышления,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несформированность познавательных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умений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навыков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т.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д.) </a:t>
            </a:r>
            <a:r>
              <a:rPr sz="2000" dirty="0">
                <a:latin typeface="Times New Roman"/>
                <a:cs typeface="Times New Roman"/>
              </a:rPr>
              <a:t>сочетается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положительным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отношением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учению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06207" y="223431"/>
            <a:ext cx="4312920" cy="1139190"/>
          </a:xfrm>
          <a:prstGeom prst="rect">
            <a:avLst/>
          </a:prstGeom>
          <a:solidFill>
            <a:srgbClr val="FFF1CC"/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4775" marR="95885" algn="ctr">
              <a:lnSpc>
                <a:spcPct val="100299"/>
              </a:lnSpc>
              <a:spcBef>
                <a:spcPts val="265"/>
              </a:spcBef>
            </a:pP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20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проблемами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школьной успеваемости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можно</a:t>
            </a:r>
            <a:r>
              <a:rPr sz="20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условно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разделить</a:t>
            </a:r>
            <a:r>
              <a:rPr sz="20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0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несколько</a:t>
            </a:r>
            <a:r>
              <a:rPr sz="20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групп: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2914" y="1477771"/>
            <a:ext cx="4264025" cy="9347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группа.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Высокое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качество </a:t>
            </a:r>
            <a:r>
              <a:rPr sz="2000" b="1" dirty="0">
                <a:latin typeface="Times New Roman"/>
                <a:cs typeface="Times New Roman"/>
              </a:rPr>
              <a:t>мыслительной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деятельности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паре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отрицательным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отношением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3284" y="3025609"/>
            <a:ext cx="4739640" cy="3170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93408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Причиной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плохой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успеваемости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этих </a:t>
            </a:r>
            <a:r>
              <a:rPr sz="1800" spc="-10" dirty="0">
                <a:latin typeface="Times New Roman"/>
                <a:cs typeface="Times New Roman"/>
              </a:rPr>
              <a:t>обучающихся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является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внутренняя</a:t>
            </a:r>
            <a:endParaRPr sz="1800">
              <a:latin typeface="Times New Roman"/>
              <a:cs typeface="Times New Roman"/>
            </a:endParaRPr>
          </a:p>
          <a:p>
            <a:pPr marL="92075" marR="11493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личностная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позиция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нежелание учиться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уроках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избегают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активной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познавательной </a:t>
            </a:r>
            <a:r>
              <a:rPr sz="1800" dirty="0">
                <a:latin typeface="Times New Roman"/>
                <a:cs typeface="Times New Roman"/>
              </a:rPr>
              <a:t>деятельности,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поручениям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учителей </a:t>
            </a:r>
            <a:r>
              <a:rPr sz="1800" dirty="0">
                <a:latin typeface="Times New Roman"/>
                <a:cs typeface="Times New Roman"/>
              </a:rPr>
              <a:t>относятся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отрицательно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 учениках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этой </a:t>
            </a:r>
            <a:r>
              <a:rPr sz="1800" dirty="0">
                <a:latin typeface="Times New Roman"/>
                <a:cs typeface="Times New Roman"/>
              </a:rPr>
              <a:t>группы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можно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сказать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мотивация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-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продуктивность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учебной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деятельности! </a:t>
            </a:r>
            <a:r>
              <a:rPr sz="1800" dirty="0">
                <a:latin typeface="Times New Roman"/>
                <a:cs typeface="Times New Roman"/>
              </a:rPr>
              <a:t>Самое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главное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заинтересовать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таких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создать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ситуацию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успеха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которая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стимулом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дальнейшей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учебы.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65117" y="2190876"/>
            <a:ext cx="415290" cy="556895"/>
            <a:chOff x="3865117" y="2190876"/>
            <a:chExt cx="415290" cy="556895"/>
          </a:xfrm>
        </p:grpSpPr>
        <p:sp>
          <p:nvSpPr>
            <p:cNvPr id="8" name="object 8"/>
            <p:cNvSpPr/>
            <p:nvPr/>
          </p:nvSpPr>
          <p:spPr>
            <a:xfrm>
              <a:off x="3871467" y="2197226"/>
              <a:ext cx="402590" cy="544195"/>
            </a:xfrm>
            <a:custGeom>
              <a:avLst/>
              <a:gdLst/>
              <a:ahLst/>
              <a:cxnLst/>
              <a:rect l="l" t="t" r="r" b="b"/>
              <a:pathLst>
                <a:path w="402589" h="544194">
                  <a:moveTo>
                    <a:pt x="301879" y="0"/>
                  </a:moveTo>
                  <a:lnTo>
                    <a:pt x="100584" y="0"/>
                  </a:lnTo>
                  <a:lnTo>
                    <a:pt x="100584" y="342519"/>
                  </a:lnTo>
                  <a:lnTo>
                    <a:pt x="0" y="342519"/>
                  </a:lnTo>
                  <a:lnTo>
                    <a:pt x="201295" y="543813"/>
                  </a:lnTo>
                  <a:lnTo>
                    <a:pt x="402590" y="342519"/>
                  </a:lnTo>
                  <a:lnTo>
                    <a:pt x="301879" y="342519"/>
                  </a:lnTo>
                  <a:lnTo>
                    <a:pt x="30187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71467" y="2197226"/>
              <a:ext cx="402590" cy="544195"/>
            </a:xfrm>
            <a:custGeom>
              <a:avLst/>
              <a:gdLst/>
              <a:ahLst/>
              <a:cxnLst/>
              <a:rect l="l" t="t" r="r" b="b"/>
              <a:pathLst>
                <a:path w="402589" h="544194">
                  <a:moveTo>
                    <a:pt x="0" y="342519"/>
                  </a:moveTo>
                  <a:lnTo>
                    <a:pt x="100584" y="342519"/>
                  </a:lnTo>
                  <a:lnTo>
                    <a:pt x="100584" y="0"/>
                  </a:lnTo>
                  <a:lnTo>
                    <a:pt x="301879" y="0"/>
                  </a:lnTo>
                  <a:lnTo>
                    <a:pt x="301879" y="342519"/>
                  </a:lnTo>
                  <a:lnTo>
                    <a:pt x="402590" y="342519"/>
                  </a:lnTo>
                  <a:lnTo>
                    <a:pt x="201295" y="543813"/>
                  </a:lnTo>
                  <a:lnTo>
                    <a:pt x="0" y="34251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1398" y="2436558"/>
            <a:ext cx="439737" cy="56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1170</Words>
  <Application>Microsoft Office PowerPoint</Application>
  <PresentationFormat>Произвольный</PresentationFormat>
  <Paragraphs>153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Проблема школьной неуспеваемости  и пути ее преодоления</vt:lpstr>
      <vt:lpstr>АКТУАЛЬНО</vt:lpstr>
      <vt:lpstr>Основные понятия</vt:lpstr>
      <vt:lpstr>Мир быстро меняется. Сегодня требуются творчество, инициатива, быстрое мышление, навыки работы с высокой неопределенностью, а в школе учат четко следовать шаблонам и регламентам</vt:lpstr>
      <vt:lpstr>Презентация PowerPoint</vt:lpstr>
      <vt:lpstr>Причины учебной неуспеваемости</vt:lpstr>
      <vt:lpstr>В чем конкретно проявляется синдром школьной неуспешности:</vt:lpstr>
      <vt:lpstr>Школьная неуспеваемость – 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программой, а также весь</vt:lpstr>
      <vt:lpstr>Детей с проблемами школьной успеваемости можно условно разделить на несколько групп:</vt:lpstr>
      <vt:lpstr>3 группа. Низкое качество мыслительной деятельности сочетается с отрицательным отношением к учению</vt:lpstr>
      <vt:lpstr>Некоторые приёмы, формирующие интерес к учению на разных этапах урока:</vt:lpstr>
      <vt:lpstr>Создание ситуации успеха</vt:lpstr>
      <vt:lpstr>Приёмы создания ситуации успеха:</vt:lpstr>
      <vt:lpstr>Список литературы</vt:lpstr>
      <vt:lpstr>Презентация PowerPoint</vt:lpstr>
      <vt:lpstr>Проблема школьной неуспеваемости  и пути ее преодоления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</cp:lastModifiedBy>
  <cp:revision>12</cp:revision>
  <dcterms:created xsi:type="dcterms:W3CDTF">2025-01-28T09:15:43Z</dcterms:created>
  <dcterms:modified xsi:type="dcterms:W3CDTF">2025-01-28T10:43:03Z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2025-01-28T00:00:00Z</vt:filetime>
  </property>
  <property fmtid="{D5CDD505-2E9C-101B-9397-08002B2CF9AE}" pid="5" name="Producer">
    <vt:lpwstr>Microsoft® PowerPoint® 2010</vt:lpwstr>
  </property>
</Properties>
</file>